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4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5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4" r:id="rId1"/>
    <p:sldMasterId id="2147483852" r:id="rId2"/>
    <p:sldMasterId id="2147483870" r:id="rId3"/>
    <p:sldMasterId id="2147483888" r:id="rId4"/>
    <p:sldMasterId id="2147483981" r:id="rId5"/>
  </p:sldMasterIdLst>
  <p:sldIdLst>
    <p:sldId id="287" r:id="rId6"/>
    <p:sldId id="288" r:id="rId7"/>
    <p:sldId id="289" r:id="rId8"/>
    <p:sldId id="290" r:id="rId9"/>
    <p:sldId id="298" r:id="rId10"/>
    <p:sldId id="291" r:id="rId11"/>
    <p:sldId id="292" r:id="rId12"/>
    <p:sldId id="293" r:id="rId13"/>
    <p:sldId id="295" r:id="rId14"/>
    <p:sldId id="296" r:id="rId15"/>
    <p:sldId id="297" r:id="rId16"/>
    <p:sldId id="299" r:id="rId17"/>
    <p:sldId id="294" r:id="rId18"/>
    <p:sldId id="300" r:id="rId19"/>
    <p:sldId id="301" r:id="rId20"/>
    <p:sldId id="265" r:id="rId21"/>
    <p:sldId id="264" r:id="rId22"/>
    <p:sldId id="268" r:id="rId23"/>
    <p:sldId id="266" r:id="rId24"/>
    <p:sldId id="269" r:id="rId25"/>
    <p:sldId id="270" r:id="rId26"/>
    <p:sldId id="271" r:id="rId27"/>
    <p:sldId id="274" r:id="rId28"/>
    <p:sldId id="275" r:id="rId29"/>
    <p:sldId id="276" r:id="rId30"/>
    <p:sldId id="277" r:id="rId31"/>
    <p:sldId id="278" r:id="rId32"/>
    <p:sldId id="280" r:id="rId33"/>
    <p:sldId id="283" r:id="rId34"/>
  </p:sldIdLst>
  <p:sldSz cx="12192000" cy="6858000"/>
  <p:notesSz cx="6858000" cy="9144000"/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66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ableStyles" Target="tableStyles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commentAuthors" Target="commentAuthors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003335-E4D9-41D0-AC8D-5D82596677CB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E8208A7B-7973-494B-8FD2-A82F911C6020}">
      <dgm:prSet phldrT="[텍스트]" custT="1"/>
      <dgm:spPr/>
      <dgm:t>
        <a:bodyPr/>
        <a:lstStyle/>
        <a:p>
          <a:pPr latinLnBrk="1"/>
          <a:r>
            <a:rPr lang="ko-KR" altLang="en-US" sz="1800" dirty="0">
              <a:latin typeface="+mn-ea"/>
              <a:ea typeface="+mn-ea"/>
              <a:cs typeface="함초롬바탕" panose="02030604000101010101" pitchFamily="18" charset="-127"/>
            </a:rPr>
            <a:t>재료준비</a:t>
          </a:r>
        </a:p>
      </dgm:t>
    </dgm:pt>
    <dgm:pt modelId="{BB2E4C53-4156-4C09-BFC0-EFEFF1B446C7}" type="parTrans" cxnId="{8E3F0031-3EFB-416C-93E8-7EEDFF3D2C74}">
      <dgm:prSet/>
      <dgm:spPr/>
      <dgm:t>
        <a:bodyPr/>
        <a:lstStyle/>
        <a:p>
          <a:pPr latinLnBrk="1"/>
          <a:endParaRPr lang="ko-KR" altLang="en-US" sz="1800">
            <a:latin typeface="함초롬바탕" panose="02030604000101010101" pitchFamily="18" charset="-127"/>
            <a:ea typeface="함초롬바탕" panose="02030604000101010101" pitchFamily="18" charset="-127"/>
            <a:cs typeface="함초롬바탕" panose="02030604000101010101" pitchFamily="18" charset="-127"/>
          </a:endParaRPr>
        </a:p>
      </dgm:t>
    </dgm:pt>
    <dgm:pt modelId="{D7FCBC96-A345-42D3-A027-78D96BAB6CB5}" type="sibTrans" cxnId="{8E3F0031-3EFB-416C-93E8-7EEDFF3D2C74}">
      <dgm:prSet/>
      <dgm:spPr/>
      <dgm:t>
        <a:bodyPr/>
        <a:lstStyle/>
        <a:p>
          <a:pPr latinLnBrk="1"/>
          <a:endParaRPr lang="ko-KR" altLang="en-US" sz="1800">
            <a:latin typeface="함초롬바탕" panose="02030604000101010101" pitchFamily="18" charset="-127"/>
            <a:ea typeface="함초롬바탕" panose="02030604000101010101" pitchFamily="18" charset="-127"/>
            <a:cs typeface="함초롬바탕" panose="02030604000101010101" pitchFamily="18" charset="-127"/>
          </a:endParaRPr>
        </a:p>
      </dgm:t>
    </dgm:pt>
    <dgm:pt modelId="{331B85C5-1802-470E-ACFE-DCAAE10F0BFB}">
      <dgm:prSet phldrT="[텍스트]" custT="1"/>
      <dgm:spPr/>
      <dgm:t>
        <a:bodyPr/>
        <a:lstStyle/>
        <a:p>
          <a:pPr latinLnBrk="1"/>
          <a:r>
            <a:rPr lang="ko-KR" altLang="en-US" sz="18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rPr>
            <a:t>검사 및 판정</a:t>
          </a:r>
        </a:p>
      </dgm:t>
    </dgm:pt>
    <dgm:pt modelId="{6C963987-4497-425E-A7F9-D6AC39831522}" type="parTrans" cxnId="{3A138D43-D5A8-48F1-B8C7-86F707677CA5}">
      <dgm:prSet/>
      <dgm:spPr/>
      <dgm:t>
        <a:bodyPr/>
        <a:lstStyle/>
        <a:p>
          <a:pPr latinLnBrk="1"/>
          <a:endParaRPr lang="ko-KR" altLang="en-US" sz="1800">
            <a:latin typeface="함초롬바탕" panose="02030604000101010101" pitchFamily="18" charset="-127"/>
            <a:ea typeface="함초롬바탕" panose="02030604000101010101" pitchFamily="18" charset="-127"/>
            <a:cs typeface="함초롬바탕" panose="02030604000101010101" pitchFamily="18" charset="-127"/>
          </a:endParaRPr>
        </a:p>
      </dgm:t>
    </dgm:pt>
    <dgm:pt modelId="{B7E4EB6F-B03C-454B-976F-913D135190DB}" type="sibTrans" cxnId="{3A138D43-D5A8-48F1-B8C7-86F707677CA5}">
      <dgm:prSet/>
      <dgm:spPr/>
      <dgm:t>
        <a:bodyPr/>
        <a:lstStyle/>
        <a:p>
          <a:pPr latinLnBrk="1"/>
          <a:endParaRPr lang="ko-KR" altLang="en-US" sz="1800">
            <a:latin typeface="함초롬바탕" panose="02030604000101010101" pitchFamily="18" charset="-127"/>
            <a:ea typeface="함초롬바탕" panose="02030604000101010101" pitchFamily="18" charset="-127"/>
            <a:cs typeface="함초롬바탕" panose="02030604000101010101" pitchFamily="18" charset="-127"/>
          </a:endParaRPr>
        </a:p>
      </dgm:t>
    </dgm:pt>
    <dgm:pt modelId="{B107D482-BD7E-4031-8035-E55ED1A2C2DA}">
      <dgm:prSet phldrT="[텍스트]" custT="1"/>
      <dgm:spPr/>
      <dgm:t>
        <a:bodyPr/>
        <a:lstStyle/>
        <a:p>
          <a:pPr latinLnBrk="1"/>
          <a:r>
            <a:rPr lang="ko-KR" altLang="en-US" sz="18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rPr>
            <a:t>완성</a:t>
          </a:r>
        </a:p>
      </dgm:t>
    </dgm:pt>
    <dgm:pt modelId="{AEEC3905-8A2A-4CEC-ABAE-6F261DB68110}" type="parTrans" cxnId="{CB3211C1-99AD-4EAC-9BD9-F130EBB63939}">
      <dgm:prSet/>
      <dgm:spPr/>
      <dgm:t>
        <a:bodyPr/>
        <a:lstStyle/>
        <a:p>
          <a:pPr latinLnBrk="1"/>
          <a:endParaRPr lang="ko-KR" altLang="en-US" sz="1800">
            <a:latin typeface="함초롬바탕" panose="02030604000101010101" pitchFamily="18" charset="-127"/>
            <a:ea typeface="함초롬바탕" panose="02030604000101010101" pitchFamily="18" charset="-127"/>
            <a:cs typeface="함초롬바탕" panose="02030604000101010101" pitchFamily="18" charset="-127"/>
          </a:endParaRPr>
        </a:p>
      </dgm:t>
    </dgm:pt>
    <dgm:pt modelId="{873A68CF-2E61-4F57-9534-92E0162CB453}" type="sibTrans" cxnId="{CB3211C1-99AD-4EAC-9BD9-F130EBB63939}">
      <dgm:prSet/>
      <dgm:spPr/>
      <dgm:t>
        <a:bodyPr/>
        <a:lstStyle/>
        <a:p>
          <a:pPr latinLnBrk="1"/>
          <a:endParaRPr lang="ko-KR" altLang="en-US" sz="1800">
            <a:latin typeface="함초롬바탕" panose="02030604000101010101" pitchFamily="18" charset="-127"/>
            <a:ea typeface="함초롬바탕" panose="02030604000101010101" pitchFamily="18" charset="-127"/>
            <a:cs typeface="함초롬바탕" panose="02030604000101010101" pitchFamily="18" charset="-127"/>
          </a:endParaRPr>
        </a:p>
      </dgm:t>
    </dgm:pt>
    <dgm:pt modelId="{41DB74E2-2105-4F44-B14B-BBFFBC1822DC}">
      <dgm:prSet phldrT="[텍스트]" custT="1"/>
      <dgm:spPr/>
      <dgm:t>
        <a:bodyPr/>
        <a:lstStyle/>
        <a:p>
          <a:pPr latinLnBrk="1"/>
          <a:r>
            <a:rPr lang="ko-KR" altLang="en-US" sz="18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rPr>
            <a:t>절단 및 가공</a:t>
          </a:r>
        </a:p>
      </dgm:t>
    </dgm:pt>
    <dgm:pt modelId="{E26F3B14-9B43-4383-9D73-BC1D788AB480}" type="parTrans" cxnId="{EFA1E36D-E8FC-4B73-AC0F-F7E3CF6A047D}">
      <dgm:prSet/>
      <dgm:spPr/>
      <dgm:t>
        <a:bodyPr/>
        <a:lstStyle/>
        <a:p>
          <a:pPr latinLnBrk="1"/>
          <a:endParaRPr lang="ko-KR" altLang="en-US" sz="1800">
            <a:latin typeface="함초롬바탕" panose="02030604000101010101" pitchFamily="18" charset="-127"/>
            <a:ea typeface="함초롬바탕" panose="02030604000101010101" pitchFamily="18" charset="-127"/>
            <a:cs typeface="함초롬바탕" panose="02030604000101010101" pitchFamily="18" charset="-127"/>
          </a:endParaRPr>
        </a:p>
      </dgm:t>
    </dgm:pt>
    <dgm:pt modelId="{EC89B870-2AAD-4E51-AC9A-8DF1478CFDC6}" type="sibTrans" cxnId="{EFA1E36D-E8FC-4B73-AC0F-F7E3CF6A047D}">
      <dgm:prSet/>
      <dgm:spPr/>
      <dgm:t>
        <a:bodyPr/>
        <a:lstStyle/>
        <a:p>
          <a:pPr latinLnBrk="1"/>
          <a:endParaRPr lang="ko-KR" altLang="en-US" sz="1800">
            <a:latin typeface="함초롬바탕" panose="02030604000101010101" pitchFamily="18" charset="-127"/>
            <a:ea typeface="함초롬바탕" panose="02030604000101010101" pitchFamily="18" charset="-127"/>
            <a:cs typeface="함초롬바탕" panose="02030604000101010101" pitchFamily="18" charset="-127"/>
          </a:endParaRPr>
        </a:p>
      </dgm:t>
    </dgm:pt>
    <dgm:pt modelId="{22F1B636-6114-43EB-B6AD-D1DDA9CCF05E}">
      <dgm:prSet phldrT="[텍스트]" custT="1"/>
      <dgm:spPr/>
      <dgm:t>
        <a:bodyPr/>
        <a:lstStyle/>
        <a:p>
          <a:pPr latinLnBrk="1"/>
          <a:r>
            <a:rPr lang="ko-KR" altLang="en-US" sz="1800" dirty="0" err="1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rPr>
            <a:t>용접주</a:t>
          </a:r>
          <a:r>
            <a:rPr lang="ko-KR" altLang="en-US" sz="18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rPr>
            <a:t> 청소</a:t>
          </a:r>
        </a:p>
      </dgm:t>
    </dgm:pt>
    <dgm:pt modelId="{6C15A542-347F-4C55-A290-1D7C2EB16336}" type="parTrans" cxnId="{D0B78811-BB3F-434A-8B00-86BB9B66A82F}">
      <dgm:prSet/>
      <dgm:spPr/>
      <dgm:t>
        <a:bodyPr/>
        <a:lstStyle/>
        <a:p>
          <a:pPr latinLnBrk="1"/>
          <a:endParaRPr lang="ko-KR" altLang="en-US" sz="1800">
            <a:latin typeface="함초롬바탕" panose="02030604000101010101" pitchFamily="18" charset="-127"/>
            <a:ea typeface="함초롬바탕" panose="02030604000101010101" pitchFamily="18" charset="-127"/>
            <a:cs typeface="함초롬바탕" panose="02030604000101010101" pitchFamily="18" charset="-127"/>
          </a:endParaRPr>
        </a:p>
      </dgm:t>
    </dgm:pt>
    <dgm:pt modelId="{45A7A1AE-0961-468D-B324-6DE0B113A212}" type="sibTrans" cxnId="{D0B78811-BB3F-434A-8B00-86BB9B66A82F}">
      <dgm:prSet/>
      <dgm:spPr/>
      <dgm:t>
        <a:bodyPr/>
        <a:lstStyle/>
        <a:p>
          <a:pPr latinLnBrk="1"/>
          <a:endParaRPr lang="ko-KR" altLang="en-US" sz="1800">
            <a:latin typeface="함초롬바탕" panose="02030604000101010101" pitchFamily="18" charset="-127"/>
            <a:ea typeface="함초롬바탕" panose="02030604000101010101" pitchFamily="18" charset="-127"/>
            <a:cs typeface="함초롬바탕" panose="02030604000101010101" pitchFamily="18" charset="-127"/>
          </a:endParaRPr>
        </a:p>
      </dgm:t>
    </dgm:pt>
    <dgm:pt modelId="{1B7CA534-592C-4D1A-8BE7-5DA9C478444E}">
      <dgm:prSet phldrT="[텍스트]" custT="1"/>
      <dgm:spPr/>
      <dgm:t>
        <a:bodyPr/>
        <a:lstStyle/>
        <a:p>
          <a:pPr latinLnBrk="1"/>
          <a:r>
            <a:rPr lang="ko-KR" altLang="en-US" sz="1800" dirty="0" err="1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rPr>
            <a:t>가접</a:t>
          </a:r>
          <a:endParaRPr lang="ko-KR" altLang="en-US" sz="1800" dirty="0">
            <a:latin typeface="함초롬바탕" panose="02030604000101010101" pitchFamily="18" charset="-127"/>
            <a:ea typeface="함초롬바탕" panose="02030604000101010101" pitchFamily="18" charset="-127"/>
            <a:cs typeface="함초롬바탕" panose="02030604000101010101" pitchFamily="18" charset="-127"/>
          </a:endParaRPr>
        </a:p>
      </dgm:t>
    </dgm:pt>
    <dgm:pt modelId="{A91FD609-5FA1-4EED-9684-B2F5677BEEB7}" type="parTrans" cxnId="{E76FC4E1-836E-448F-A9B4-67EF60979891}">
      <dgm:prSet/>
      <dgm:spPr/>
      <dgm:t>
        <a:bodyPr/>
        <a:lstStyle/>
        <a:p>
          <a:pPr latinLnBrk="1"/>
          <a:endParaRPr lang="ko-KR" altLang="en-US" sz="1800">
            <a:latin typeface="함초롬바탕" panose="02030604000101010101" pitchFamily="18" charset="-127"/>
            <a:ea typeface="함초롬바탕" panose="02030604000101010101" pitchFamily="18" charset="-127"/>
            <a:cs typeface="함초롬바탕" panose="02030604000101010101" pitchFamily="18" charset="-127"/>
          </a:endParaRPr>
        </a:p>
      </dgm:t>
    </dgm:pt>
    <dgm:pt modelId="{402B7CCE-0DA1-4B20-94E3-C673E88F8E00}" type="sibTrans" cxnId="{E76FC4E1-836E-448F-A9B4-67EF60979891}">
      <dgm:prSet/>
      <dgm:spPr/>
      <dgm:t>
        <a:bodyPr/>
        <a:lstStyle/>
        <a:p>
          <a:pPr latinLnBrk="1"/>
          <a:endParaRPr lang="ko-KR" altLang="en-US" sz="1800">
            <a:latin typeface="함초롬바탕" panose="02030604000101010101" pitchFamily="18" charset="-127"/>
            <a:ea typeface="함초롬바탕" panose="02030604000101010101" pitchFamily="18" charset="-127"/>
            <a:cs typeface="함초롬바탕" panose="02030604000101010101" pitchFamily="18" charset="-127"/>
          </a:endParaRPr>
        </a:p>
      </dgm:t>
    </dgm:pt>
    <dgm:pt modelId="{8B66DDDD-0180-40C5-8C47-2FAB6F2158E5}">
      <dgm:prSet phldrT="[텍스트]" custT="1"/>
      <dgm:spPr/>
      <dgm:t>
        <a:bodyPr/>
        <a:lstStyle/>
        <a:p>
          <a:pPr latinLnBrk="1"/>
          <a:r>
            <a:rPr lang="ko-KR" altLang="en-US" sz="18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rPr>
            <a:t>본 용접</a:t>
          </a:r>
        </a:p>
      </dgm:t>
    </dgm:pt>
    <dgm:pt modelId="{26EFBD27-0651-4063-8CEE-783E17E9734A}" type="parTrans" cxnId="{6F24E7AA-2BF7-4AE6-A8A2-B4A6BD54001A}">
      <dgm:prSet/>
      <dgm:spPr/>
      <dgm:t>
        <a:bodyPr/>
        <a:lstStyle/>
        <a:p>
          <a:pPr latinLnBrk="1"/>
          <a:endParaRPr lang="ko-KR" altLang="en-US" sz="1800">
            <a:latin typeface="함초롬바탕" panose="02030604000101010101" pitchFamily="18" charset="-127"/>
            <a:ea typeface="함초롬바탕" panose="02030604000101010101" pitchFamily="18" charset="-127"/>
            <a:cs typeface="함초롬바탕" panose="02030604000101010101" pitchFamily="18" charset="-127"/>
          </a:endParaRPr>
        </a:p>
      </dgm:t>
    </dgm:pt>
    <dgm:pt modelId="{80AB4602-E6EA-49D3-88CB-7D2D92AD6E59}" type="sibTrans" cxnId="{6F24E7AA-2BF7-4AE6-A8A2-B4A6BD54001A}">
      <dgm:prSet/>
      <dgm:spPr/>
      <dgm:t>
        <a:bodyPr/>
        <a:lstStyle/>
        <a:p>
          <a:pPr latinLnBrk="1"/>
          <a:endParaRPr lang="ko-KR" altLang="en-US" sz="1800">
            <a:latin typeface="함초롬바탕" panose="02030604000101010101" pitchFamily="18" charset="-127"/>
            <a:ea typeface="함초롬바탕" panose="02030604000101010101" pitchFamily="18" charset="-127"/>
            <a:cs typeface="함초롬바탕" panose="02030604000101010101" pitchFamily="18" charset="-127"/>
          </a:endParaRPr>
        </a:p>
      </dgm:t>
    </dgm:pt>
    <dgm:pt modelId="{6A10A4F6-B60D-402C-B1DA-4A33142FC6A9}" type="pres">
      <dgm:prSet presAssocID="{3A003335-E4D9-41D0-AC8D-5D82596677CB}" presName="Name0" presStyleCnt="0">
        <dgm:presLayoutVars>
          <dgm:dir/>
          <dgm:animLvl val="lvl"/>
          <dgm:resizeHandles val="exact"/>
        </dgm:presLayoutVars>
      </dgm:prSet>
      <dgm:spPr/>
    </dgm:pt>
    <dgm:pt modelId="{A0145C91-D70E-4581-9436-1182A37753DE}" type="pres">
      <dgm:prSet presAssocID="{E8208A7B-7973-494B-8FD2-A82F911C6020}" presName="parTxOnly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6AC775E-4FAB-43B0-B187-B79277B4D207}" type="pres">
      <dgm:prSet presAssocID="{D7FCBC96-A345-42D3-A027-78D96BAB6CB5}" presName="parTxOnlySpace" presStyleCnt="0"/>
      <dgm:spPr/>
    </dgm:pt>
    <dgm:pt modelId="{EA9144FF-E069-41BD-ACC5-C9AAC24D2CE4}" type="pres">
      <dgm:prSet presAssocID="{41DB74E2-2105-4F44-B14B-BBFFBC1822DC}" presName="parTxOnly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8296413-D26E-470C-A43C-9D567201AD46}" type="pres">
      <dgm:prSet presAssocID="{EC89B870-2AAD-4E51-AC9A-8DF1478CFDC6}" presName="parTxOnlySpace" presStyleCnt="0"/>
      <dgm:spPr/>
    </dgm:pt>
    <dgm:pt modelId="{1F56AADA-DF4D-46AA-9B0C-38FBACDC9789}" type="pres">
      <dgm:prSet presAssocID="{22F1B636-6114-43EB-B6AD-D1DDA9CCF05E}" presName="parTxOnly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233AE3A-1CF7-4C29-AF6B-29B64DECCE6D}" type="pres">
      <dgm:prSet presAssocID="{45A7A1AE-0961-468D-B324-6DE0B113A212}" presName="parTxOnlySpace" presStyleCnt="0"/>
      <dgm:spPr/>
    </dgm:pt>
    <dgm:pt modelId="{4C6B633E-7E56-43ED-AFAA-7AA1F0512F9D}" type="pres">
      <dgm:prSet presAssocID="{1B7CA534-592C-4D1A-8BE7-5DA9C478444E}" presName="parTxOnly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A5A4A6A-EBCC-4A4E-B2A5-C7BE92484DFD}" type="pres">
      <dgm:prSet presAssocID="{402B7CCE-0DA1-4B20-94E3-C673E88F8E00}" presName="parTxOnlySpace" presStyleCnt="0"/>
      <dgm:spPr/>
    </dgm:pt>
    <dgm:pt modelId="{0BE6538C-B9B1-4523-9165-449291ABD188}" type="pres">
      <dgm:prSet presAssocID="{8B66DDDD-0180-40C5-8C47-2FAB6F2158E5}" presName="parTxOnly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7E79359-2790-42CD-AEC5-990E9F3F1A3D}" type="pres">
      <dgm:prSet presAssocID="{80AB4602-E6EA-49D3-88CB-7D2D92AD6E59}" presName="parTxOnlySpace" presStyleCnt="0"/>
      <dgm:spPr/>
    </dgm:pt>
    <dgm:pt modelId="{42346563-48A3-407C-A1F0-A40EAB4E98ED}" type="pres">
      <dgm:prSet presAssocID="{331B85C5-1802-470E-ACFE-DCAAE10F0BFB}" presName="parTxOnly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7E74527D-FF71-43FF-8C08-9B6FD2A5157F}" type="pres">
      <dgm:prSet presAssocID="{B7E4EB6F-B03C-454B-976F-913D135190DB}" presName="parTxOnlySpace" presStyleCnt="0"/>
      <dgm:spPr/>
    </dgm:pt>
    <dgm:pt modelId="{3637968A-DA40-4BD9-9A0F-955953A17555}" type="pres">
      <dgm:prSet presAssocID="{B107D482-BD7E-4031-8035-E55ED1A2C2DA}" presName="parTxOnly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A4840AF5-9D69-465D-8BE3-1DE136DAACC9}" type="presOf" srcId="{1B7CA534-592C-4D1A-8BE7-5DA9C478444E}" destId="{4C6B633E-7E56-43ED-AFAA-7AA1F0512F9D}" srcOrd="0" destOrd="0" presId="urn:microsoft.com/office/officeart/2005/8/layout/chevron1"/>
    <dgm:cxn modelId="{B6973CC8-F872-4224-9B76-9906AF27DBE0}" type="presOf" srcId="{3A003335-E4D9-41D0-AC8D-5D82596677CB}" destId="{6A10A4F6-B60D-402C-B1DA-4A33142FC6A9}" srcOrd="0" destOrd="0" presId="urn:microsoft.com/office/officeart/2005/8/layout/chevron1"/>
    <dgm:cxn modelId="{CBC44881-D9DE-436B-9391-46B333DB0355}" type="presOf" srcId="{41DB74E2-2105-4F44-B14B-BBFFBC1822DC}" destId="{EA9144FF-E069-41BD-ACC5-C9AAC24D2CE4}" srcOrd="0" destOrd="0" presId="urn:microsoft.com/office/officeart/2005/8/layout/chevron1"/>
    <dgm:cxn modelId="{A21F635C-17FB-40EA-8746-A9EC028E4898}" type="presOf" srcId="{331B85C5-1802-470E-ACFE-DCAAE10F0BFB}" destId="{42346563-48A3-407C-A1F0-A40EAB4E98ED}" srcOrd="0" destOrd="0" presId="urn:microsoft.com/office/officeart/2005/8/layout/chevron1"/>
    <dgm:cxn modelId="{D0B78811-BB3F-434A-8B00-86BB9B66A82F}" srcId="{3A003335-E4D9-41D0-AC8D-5D82596677CB}" destId="{22F1B636-6114-43EB-B6AD-D1DDA9CCF05E}" srcOrd="2" destOrd="0" parTransId="{6C15A542-347F-4C55-A290-1D7C2EB16336}" sibTransId="{45A7A1AE-0961-468D-B324-6DE0B113A212}"/>
    <dgm:cxn modelId="{E76FC4E1-836E-448F-A9B4-67EF60979891}" srcId="{3A003335-E4D9-41D0-AC8D-5D82596677CB}" destId="{1B7CA534-592C-4D1A-8BE7-5DA9C478444E}" srcOrd="3" destOrd="0" parTransId="{A91FD609-5FA1-4EED-9684-B2F5677BEEB7}" sibTransId="{402B7CCE-0DA1-4B20-94E3-C673E88F8E00}"/>
    <dgm:cxn modelId="{EFA1E36D-E8FC-4B73-AC0F-F7E3CF6A047D}" srcId="{3A003335-E4D9-41D0-AC8D-5D82596677CB}" destId="{41DB74E2-2105-4F44-B14B-BBFFBC1822DC}" srcOrd="1" destOrd="0" parTransId="{E26F3B14-9B43-4383-9D73-BC1D788AB480}" sibTransId="{EC89B870-2AAD-4E51-AC9A-8DF1478CFDC6}"/>
    <dgm:cxn modelId="{CB3211C1-99AD-4EAC-9BD9-F130EBB63939}" srcId="{3A003335-E4D9-41D0-AC8D-5D82596677CB}" destId="{B107D482-BD7E-4031-8035-E55ED1A2C2DA}" srcOrd="6" destOrd="0" parTransId="{AEEC3905-8A2A-4CEC-ABAE-6F261DB68110}" sibTransId="{873A68CF-2E61-4F57-9534-92E0162CB453}"/>
    <dgm:cxn modelId="{8E3F0031-3EFB-416C-93E8-7EEDFF3D2C74}" srcId="{3A003335-E4D9-41D0-AC8D-5D82596677CB}" destId="{E8208A7B-7973-494B-8FD2-A82F911C6020}" srcOrd="0" destOrd="0" parTransId="{BB2E4C53-4156-4C09-BFC0-EFEFF1B446C7}" sibTransId="{D7FCBC96-A345-42D3-A027-78D96BAB6CB5}"/>
    <dgm:cxn modelId="{EC7AF8A0-6CFF-4638-B01C-2309154490E3}" type="presOf" srcId="{22F1B636-6114-43EB-B6AD-D1DDA9CCF05E}" destId="{1F56AADA-DF4D-46AA-9B0C-38FBACDC9789}" srcOrd="0" destOrd="0" presId="urn:microsoft.com/office/officeart/2005/8/layout/chevron1"/>
    <dgm:cxn modelId="{63C628C7-4244-4418-BD13-F6296C52BDB9}" type="presOf" srcId="{8B66DDDD-0180-40C5-8C47-2FAB6F2158E5}" destId="{0BE6538C-B9B1-4523-9165-449291ABD188}" srcOrd="0" destOrd="0" presId="urn:microsoft.com/office/officeart/2005/8/layout/chevron1"/>
    <dgm:cxn modelId="{38EE09EC-1AFE-44F2-B23C-16CAFA697879}" type="presOf" srcId="{E8208A7B-7973-494B-8FD2-A82F911C6020}" destId="{A0145C91-D70E-4581-9436-1182A37753DE}" srcOrd="0" destOrd="0" presId="urn:microsoft.com/office/officeart/2005/8/layout/chevron1"/>
    <dgm:cxn modelId="{6F24E7AA-2BF7-4AE6-A8A2-B4A6BD54001A}" srcId="{3A003335-E4D9-41D0-AC8D-5D82596677CB}" destId="{8B66DDDD-0180-40C5-8C47-2FAB6F2158E5}" srcOrd="4" destOrd="0" parTransId="{26EFBD27-0651-4063-8CEE-783E17E9734A}" sibTransId="{80AB4602-E6EA-49D3-88CB-7D2D92AD6E59}"/>
    <dgm:cxn modelId="{E2E67401-2594-49EB-BA27-C2EEE1C4F709}" type="presOf" srcId="{B107D482-BD7E-4031-8035-E55ED1A2C2DA}" destId="{3637968A-DA40-4BD9-9A0F-955953A17555}" srcOrd="0" destOrd="0" presId="urn:microsoft.com/office/officeart/2005/8/layout/chevron1"/>
    <dgm:cxn modelId="{3A138D43-D5A8-48F1-B8C7-86F707677CA5}" srcId="{3A003335-E4D9-41D0-AC8D-5D82596677CB}" destId="{331B85C5-1802-470E-ACFE-DCAAE10F0BFB}" srcOrd="5" destOrd="0" parTransId="{6C963987-4497-425E-A7F9-D6AC39831522}" sibTransId="{B7E4EB6F-B03C-454B-976F-913D135190DB}"/>
    <dgm:cxn modelId="{35F42A97-7CF7-4EE3-A257-BE7F4902785A}" type="presParOf" srcId="{6A10A4F6-B60D-402C-B1DA-4A33142FC6A9}" destId="{A0145C91-D70E-4581-9436-1182A37753DE}" srcOrd="0" destOrd="0" presId="urn:microsoft.com/office/officeart/2005/8/layout/chevron1"/>
    <dgm:cxn modelId="{804F0C03-A33D-4AD0-ACCA-ADEA7FA80512}" type="presParOf" srcId="{6A10A4F6-B60D-402C-B1DA-4A33142FC6A9}" destId="{96AC775E-4FAB-43B0-B187-B79277B4D207}" srcOrd="1" destOrd="0" presId="urn:microsoft.com/office/officeart/2005/8/layout/chevron1"/>
    <dgm:cxn modelId="{A66465D2-1FCB-4382-9F0E-7AB8701904E4}" type="presParOf" srcId="{6A10A4F6-B60D-402C-B1DA-4A33142FC6A9}" destId="{EA9144FF-E069-41BD-ACC5-C9AAC24D2CE4}" srcOrd="2" destOrd="0" presId="urn:microsoft.com/office/officeart/2005/8/layout/chevron1"/>
    <dgm:cxn modelId="{236F875C-3508-4F28-A16D-DA0E8CEA390E}" type="presParOf" srcId="{6A10A4F6-B60D-402C-B1DA-4A33142FC6A9}" destId="{18296413-D26E-470C-A43C-9D567201AD46}" srcOrd="3" destOrd="0" presId="urn:microsoft.com/office/officeart/2005/8/layout/chevron1"/>
    <dgm:cxn modelId="{7D0214AD-E6C2-4763-81C9-3AC732AA004E}" type="presParOf" srcId="{6A10A4F6-B60D-402C-B1DA-4A33142FC6A9}" destId="{1F56AADA-DF4D-46AA-9B0C-38FBACDC9789}" srcOrd="4" destOrd="0" presId="urn:microsoft.com/office/officeart/2005/8/layout/chevron1"/>
    <dgm:cxn modelId="{7359C75C-37AF-4EDC-A3BE-C4BB173AB02F}" type="presParOf" srcId="{6A10A4F6-B60D-402C-B1DA-4A33142FC6A9}" destId="{D233AE3A-1CF7-4C29-AF6B-29B64DECCE6D}" srcOrd="5" destOrd="0" presId="urn:microsoft.com/office/officeart/2005/8/layout/chevron1"/>
    <dgm:cxn modelId="{3D84C5D2-F0C2-4244-8227-55F0743C1CB2}" type="presParOf" srcId="{6A10A4F6-B60D-402C-B1DA-4A33142FC6A9}" destId="{4C6B633E-7E56-43ED-AFAA-7AA1F0512F9D}" srcOrd="6" destOrd="0" presId="urn:microsoft.com/office/officeart/2005/8/layout/chevron1"/>
    <dgm:cxn modelId="{4448C179-DFF8-4054-B935-B3DCE6664CDF}" type="presParOf" srcId="{6A10A4F6-B60D-402C-B1DA-4A33142FC6A9}" destId="{AA5A4A6A-EBCC-4A4E-B2A5-C7BE92484DFD}" srcOrd="7" destOrd="0" presId="urn:microsoft.com/office/officeart/2005/8/layout/chevron1"/>
    <dgm:cxn modelId="{1B933318-2B17-4371-986E-480FF507909E}" type="presParOf" srcId="{6A10A4F6-B60D-402C-B1DA-4A33142FC6A9}" destId="{0BE6538C-B9B1-4523-9165-449291ABD188}" srcOrd="8" destOrd="0" presId="urn:microsoft.com/office/officeart/2005/8/layout/chevron1"/>
    <dgm:cxn modelId="{B365AB68-54F3-4FDB-8484-1F5D80CAB1E5}" type="presParOf" srcId="{6A10A4F6-B60D-402C-B1DA-4A33142FC6A9}" destId="{17E79359-2790-42CD-AEC5-990E9F3F1A3D}" srcOrd="9" destOrd="0" presId="urn:microsoft.com/office/officeart/2005/8/layout/chevron1"/>
    <dgm:cxn modelId="{67B64FD2-B3D0-445B-9583-129AB4CCBF40}" type="presParOf" srcId="{6A10A4F6-B60D-402C-B1DA-4A33142FC6A9}" destId="{42346563-48A3-407C-A1F0-A40EAB4E98ED}" srcOrd="10" destOrd="0" presId="urn:microsoft.com/office/officeart/2005/8/layout/chevron1"/>
    <dgm:cxn modelId="{4D0E7F4F-AE42-46FB-99B9-3A69518D9F42}" type="presParOf" srcId="{6A10A4F6-B60D-402C-B1DA-4A33142FC6A9}" destId="{7E74527D-FF71-43FF-8C08-9B6FD2A5157F}" srcOrd="11" destOrd="0" presId="urn:microsoft.com/office/officeart/2005/8/layout/chevron1"/>
    <dgm:cxn modelId="{FB3ADAEC-3BD5-43CA-BFED-FA4448B374EA}" type="presParOf" srcId="{6A10A4F6-B60D-402C-B1DA-4A33142FC6A9}" destId="{3637968A-DA40-4BD9-9A0F-955953A17555}" srcOrd="12" destOrd="0" presId="urn:microsoft.com/office/officeart/2005/8/layout/chevron1"/>
  </dgm:cxnLst>
  <dgm:bg/>
  <dgm:whole>
    <a:ln w="9525" cap="flat" cmpd="sng" algn="ctr">
      <a:solidFill>
        <a:schemeClr val="tx2">
          <a:lumMod val="10000"/>
          <a:lumOff val="90000"/>
        </a:schemeClr>
      </a:solidFill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145C91-D70E-4581-9436-1182A37753DE}">
      <dsp:nvSpPr>
        <dsp:cNvPr id="0" name=""/>
        <dsp:cNvSpPr/>
      </dsp:nvSpPr>
      <dsp:spPr>
        <a:xfrm>
          <a:off x="0" y="358221"/>
          <a:ext cx="1657627" cy="6630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kern="1200" dirty="0">
              <a:latin typeface="+mn-ea"/>
              <a:ea typeface="+mn-ea"/>
              <a:cs typeface="함초롬바탕" panose="02030604000101010101" pitchFamily="18" charset="-127"/>
            </a:rPr>
            <a:t>재료준비</a:t>
          </a:r>
        </a:p>
      </dsp:txBody>
      <dsp:txXfrm>
        <a:off x="331525" y="358221"/>
        <a:ext cx="994577" cy="663050"/>
      </dsp:txXfrm>
    </dsp:sp>
    <dsp:sp modelId="{EA9144FF-E069-41BD-ACC5-C9AAC24D2CE4}">
      <dsp:nvSpPr>
        <dsp:cNvPr id="0" name=""/>
        <dsp:cNvSpPr/>
      </dsp:nvSpPr>
      <dsp:spPr>
        <a:xfrm>
          <a:off x="1491864" y="358221"/>
          <a:ext cx="1657627" cy="6630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kern="12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rPr>
            <a:t>절단 및 가공</a:t>
          </a:r>
        </a:p>
      </dsp:txBody>
      <dsp:txXfrm>
        <a:off x="1823389" y="358221"/>
        <a:ext cx="994577" cy="663050"/>
      </dsp:txXfrm>
    </dsp:sp>
    <dsp:sp modelId="{1F56AADA-DF4D-46AA-9B0C-38FBACDC9789}">
      <dsp:nvSpPr>
        <dsp:cNvPr id="0" name=""/>
        <dsp:cNvSpPr/>
      </dsp:nvSpPr>
      <dsp:spPr>
        <a:xfrm>
          <a:off x="2983729" y="358221"/>
          <a:ext cx="1657627" cy="6630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kern="1200" dirty="0" err="1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rPr>
            <a:t>용접주</a:t>
          </a:r>
          <a:r>
            <a:rPr lang="ko-KR" altLang="en-US" sz="1800" kern="12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rPr>
            <a:t> 청소</a:t>
          </a:r>
        </a:p>
      </dsp:txBody>
      <dsp:txXfrm>
        <a:off x="3315254" y="358221"/>
        <a:ext cx="994577" cy="663050"/>
      </dsp:txXfrm>
    </dsp:sp>
    <dsp:sp modelId="{4C6B633E-7E56-43ED-AFAA-7AA1F0512F9D}">
      <dsp:nvSpPr>
        <dsp:cNvPr id="0" name=""/>
        <dsp:cNvSpPr/>
      </dsp:nvSpPr>
      <dsp:spPr>
        <a:xfrm>
          <a:off x="4475593" y="358221"/>
          <a:ext cx="1657627" cy="6630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kern="1200" dirty="0" err="1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rPr>
            <a:t>가접</a:t>
          </a:r>
          <a:endParaRPr lang="ko-KR" altLang="en-US" sz="1800" kern="1200" dirty="0">
            <a:latin typeface="함초롬바탕" panose="02030604000101010101" pitchFamily="18" charset="-127"/>
            <a:ea typeface="함초롬바탕" panose="02030604000101010101" pitchFamily="18" charset="-127"/>
            <a:cs typeface="함초롬바탕" panose="02030604000101010101" pitchFamily="18" charset="-127"/>
          </a:endParaRPr>
        </a:p>
      </dsp:txBody>
      <dsp:txXfrm>
        <a:off x="4807118" y="358221"/>
        <a:ext cx="994577" cy="663050"/>
      </dsp:txXfrm>
    </dsp:sp>
    <dsp:sp modelId="{0BE6538C-B9B1-4523-9165-449291ABD188}">
      <dsp:nvSpPr>
        <dsp:cNvPr id="0" name=""/>
        <dsp:cNvSpPr/>
      </dsp:nvSpPr>
      <dsp:spPr>
        <a:xfrm>
          <a:off x="5967458" y="358221"/>
          <a:ext cx="1657627" cy="6630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kern="12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rPr>
            <a:t>본 용접</a:t>
          </a:r>
        </a:p>
      </dsp:txBody>
      <dsp:txXfrm>
        <a:off x="6298983" y="358221"/>
        <a:ext cx="994577" cy="663050"/>
      </dsp:txXfrm>
    </dsp:sp>
    <dsp:sp modelId="{42346563-48A3-407C-A1F0-A40EAB4E98ED}">
      <dsp:nvSpPr>
        <dsp:cNvPr id="0" name=""/>
        <dsp:cNvSpPr/>
      </dsp:nvSpPr>
      <dsp:spPr>
        <a:xfrm>
          <a:off x="7459323" y="358221"/>
          <a:ext cx="1657627" cy="6630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kern="12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rPr>
            <a:t>검사 및 판정</a:t>
          </a:r>
        </a:p>
      </dsp:txBody>
      <dsp:txXfrm>
        <a:off x="7790848" y="358221"/>
        <a:ext cx="994577" cy="663050"/>
      </dsp:txXfrm>
    </dsp:sp>
    <dsp:sp modelId="{3637968A-DA40-4BD9-9A0F-955953A17555}">
      <dsp:nvSpPr>
        <dsp:cNvPr id="0" name=""/>
        <dsp:cNvSpPr/>
      </dsp:nvSpPr>
      <dsp:spPr>
        <a:xfrm>
          <a:off x="8951187" y="358221"/>
          <a:ext cx="1657627" cy="66305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kern="12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rPr>
            <a:t>완성</a:t>
          </a:r>
        </a:p>
      </dsp:txBody>
      <dsp:txXfrm>
        <a:off x="9282712" y="358221"/>
        <a:ext cx="994577" cy="6630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gif>
</file>

<file path=ppt/media/image6.jp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그림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직사각형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rtlCol="0" anchor="b">
            <a:noAutofit/>
          </a:bodyPr>
          <a:lstStyle>
            <a:lvl1pPr algn="r">
              <a:defRPr sz="54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 rtlCol="0"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 rtlCol="0"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1639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그림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rtlCol="0" anchor="b">
            <a:normAutofit/>
          </a:bodyPr>
          <a:lstStyle>
            <a:lvl1pPr>
              <a:defRPr sz="24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19" y="5169583"/>
            <a:ext cx="9613862" cy="622971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 rtlCol="0"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2050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그림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22" y="4711615"/>
            <a:ext cx="9613859" cy="1090789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 rtlCol="0"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032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그림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직사각형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rtlCol="0" anchor="ctr"/>
          <a:lstStyle>
            <a:lvl1pPr>
              <a:defRPr sz="3200">
                <a:latin typeface="+mj-ea"/>
                <a:ea typeface="+mj-ea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12" name="텍스트 개체 틀 3"/>
          <p:cNvSpPr>
            <a:spLocks noGrp="1"/>
          </p:cNvSpPr>
          <p:nvPr>
            <p:ph type="body" sz="half" idx="13" hasCustomPrompt="1"/>
          </p:nvPr>
        </p:nvSpPr>
        <p:spPr>
          <a:xfrm>
            <a:off x="1402288" y="3653379"/>
            <a:ext cx="815657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>
                <a:latin typeface="+mj-ea"/>
                <a:ea typeface="+mj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22" y="4711615"/>
            <a:ext cx="9613859" cy="109078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>
                <a:latin typeface="+mj-ea"/>
                <a:ea typeface="+mj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텍스트 상자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ko-KR" altLang="en-US" sz="7200" noProof="0">
                <a:solidFill>
                  <a:schemeClr val="tx1"/>
                </a:solidFill>
                <a:effectLst/>
                <a:latin typeface="+mj-ea"/>
                <a:ea typeface="+mj-ea"/>
              </a:rPr>
              <a:t>“</a:t>
            </a:r>
          </a:p>
        </p:txBody>
      </p:sp>
      <p:sp>
        <p:nvSpPr>
          <p:cNvPr id="17" name="텍스트 상자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ko-KR" altLang="en-US" sz="7200" noProof="0">
                <a:solidFill>
                  <a:schemeClr val="tx1"/>
                </a:solidFill>
                <a:effectLst/>
                <a:latin typeface="+mj-ea"/>
                <a:ea typeface="+mj-ea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16089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그림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직사각형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20" y="5300149"/>
            <a:ext cx="9613862" cy="502255"/>
          </a:xfrm>
        </p:spPr>
        <p:txBody>
          <a:bodyPr rtlCol="0"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 rtlCol="0"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428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그림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직사각형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7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660946" y="2336873"/>
            <a:ext cx="307003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8" name="텍스트 개체 틀 3"/>
          <p:cNvSpPr>
            <a:spLocks noGrp="1"/>
          </p:cNvSpPr>
          <p:nvPr>
            <p:ph type="body" sz="half" idx="15" hasCustomPrompt="1"/>
          </p:nvPr>
        </p:nvSpPr>
        <p:spPr>
          <a:xfrm>
            <a:off x="680322" y="3022673"/>
            <a:ext cx="3049702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3956025" y="2336873"/>
            <a:ext cx="306324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0" name="텍스트 개체 틀 3"/>
          <p:cNvSpPr>
            <a:spLocks noGrp="1"/>
          </p:cNvSpPr>
          <p:nvPr>
            <p:ph type="body" sz="half" idx="16" hasCustomPrompt="1"/>
          </p:nvPr>
        </p:nvSpPr>
        <p:spPr>
          <a:xfrm>
            <a:off x="3945470" y="3022673"/>
            <a:ext cx="3063240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1" name="텍스트 개체 틀 4"/>
          <p:cNvSpPr>
            <a:spLocks noGrp="1"/>
          </p:cNvSpPr>
          <p:nvPr>
            <p:ph type="body" sz="quarter" idx="13" hasCustomPrompt="1"/>
          </p:nvPr>
        </p:nvSpPr>
        <p:spPr>
          <a:xfrm>
            <a:off x="7224156" y="2336873"/>
            <a:ext cx="30700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2" name="텍스트 개체 틀 3"/>
          <p:cNvSpPr>
            <a:spLocks noGrp="1"/>
          </p:cNvSpPr>
          <p:nvPr>
            <p:ph type="body" sz="half" idx="17" hasCustomPrompt="1"/>
          </p:nvPr>
        </p:nvSpPr>
        <p:spPr>
          <a:xfrm>
            <a:off x="7224156" y="3022673"/>
            <a:ext cx="3070025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2885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그림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그림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직사각형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제목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19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680318" y="4297503"/>
            <a:ext cx="304970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0" name="그림 개체 틀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1" name="텍스트 개체 틀 3"/>
          <p:cNvSpPr>
            <a:spLocks noGrp="1"/>
          </p:cNvSpPr>
          <p:nvPr>
            <p:ph type="body" sz="half" idx="18" hasCustomPrompt="1"/>
          </p:nvPr>
        </p:nvSpPr>
        <p:spPr>
          <a:xfrm>
            <a:off x="680318" y="4873765"/>
            <a:ext cx="3049705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2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3945471" y="4297503"/>
            <a:ext cx="306324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3" name="그림 개체 틀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4" name="텍스트 개체 틀 3"/>
          <p:cNvSpPr>
            <a:spLocks noGrp="1"/>
          </p:cNvSpPr>
          <p:nvPr>
            <p:ph type="body" sz="half" idx="19" hasCustomPrompt="1"/>
          </p:nvPr>
        </p:nvSpPr>
        <p:spPr>
          <a:xfrm>
            <a:off x="3944117" y="4873764"/>
            <a:ext cx="3067297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5" name="텍스트 개체 틀 4"/>
          <p:cNvSpPr>
            <a:spLocks noGrp="1"/>
          </p:cNvSpPr>
          <p:nvPr>
            <p:ph type="body" sz="quarter" idx="13" hasCustomPrompt="1"/>
          </p:nvPr>
        </p:nvSpPr>
        <p:spPr>
          <a:xfrm>
            <a:off x="7230678" y="4297503"/>
            <a:ext cx="306350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6" name="그림 개체 틀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7" name="텍스트 개체 틀 3"/>
          <p:cNvSpPr>
            <a:spLocks noGrp="1"/>
          </p:cNvSpPr>
          <p:nvPr>
            <p:ph type="body" sz="half" idx="20" hasCustomPrompt="1"/>
          </p:nvPr>
        </p:nvSpPr>
        <p:spPr>
          <a:xfrm>
            <a:off x="7230553" y="4873762"/>
            <a:ext cx="3067563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2501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그림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직사각형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r">
              <a:defRPr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5691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직사각형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 hasCustomPrompt="1"/>
          </p:nvPr>
        </p:nvSpPr>
        <p:spPr>
          <a:xfrm>
            <a:off x="680322" y="609597"/>
            <a:ext cx="8870004" cy="5326589"/>
          </a:xfrm>
        </p:spPr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 rtlCol="0"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 rtlCol="0"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rtlCol="0" anchor="t"/>
          <a:lstStyle>
            <a:lvl1pPr algn="ctr">
              <a:defRPr/>
            </a:lvl1pPr>
          </a:lstStyle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04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그림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직사각형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rtlCol="0" anchor="b">
            <a:noAutofit/>
          </a:bodyPr>
          <a:lstStyle>
            <a:lvl1pPr algn="r">
              <a:defRPr sz="54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 rtlCol="0"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C4BC90-427C-4D61-AF73-024C27377301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404164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그림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직사각형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143E4F7-1C0D-4AD6-BFD5-8939F51381B5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938271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그림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직사각형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/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58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그림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직사각형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rtlCol="0" anchor="ctr">
            <a:normAutofit/>
          </a:bodyPr>
          <a:lstStyle>
            <a:lvl1pPr algn="r"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680322" y="4232171"/>
            <a:ext cx="9613860" cy="1704017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E9507E-0754-472F-8028-0A77D6903AA6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104164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그림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 hasCustomPrompt="1"/>
          </p:nvPr>
        </p:nvSpPr>
        <p:spPr>
          <a:xfrm>
            <a:off x="680320" y="2336873"/>
            <a:ext cx="4698358" cy="3599316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5594123" y="2336873"/>
            <a:ext cx="4700058" cy="3599316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D04929-2079-4518-AE02-8397FF4D9D95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869922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그림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직사각형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906350" y="2336873"/>
            <a:ext cx="4472327" cy="69313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680322" y="3030008"/>
            <a:ext cx="4698355" cy="2906179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5820154" y="2336873"/>
            <a:ext cx="4474028" cy="692076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 hasCustomPrompt="1"/>
          </p:nvPr>
        </p:nvSpPr>
        <p:spPr>
          <a:xfrm>
            <a:off x="5594123" y="3030008"/>
            <a:ext cx="4700059" cy="2906179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679BFF-4078-4C2D-8AD6-4A5943C04283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109156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그림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직사각형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0F3481-B2FC-467F-8C11-6F43CA398445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29605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69BFBA-7C46-43B9-BF19-E75B60F88790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560115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그림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4685846" y="2336873"/>
            <a:ext cx="5608336" cy="3599313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22" y="2336872"/>
            <a:ext cx="3790078" cy="3599317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B6F037-F936-4F26-8367-80249F526271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438540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그림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23" y="2336873"/>
            <a:ext cx="3876256" cy="3599315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E06E33-723F-447A-99F9-7545F82A3414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816675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그림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rtlCol="0" anchor="b">
            <a:normAutofit/>
          </a:bodyPr>
          <a:lstStyle>
            <a:lvl1pPr>
              <a:defRPr sz="24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19" y="5169583"/>
            <a:ext cx="9613862" cy="622971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A59D5DD-6607-489A-9386-F48BE7B6AA36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688149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그림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22" y="4711615"/>
            <a:ext cx="9613859" cy="1090789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1858E2-7460-49C5-B20C-BF967813AE0A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3453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그림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직사각형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rtlCol="0" anchor="ctr"/>
          <a:lstStyle>
            <a:lvl1pPr>
              <a:defRPr sz="3200">
                <a:latin typeface="+mj-ea"/>
                <a:ea typeface="+mj-ea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12" name="텍스트 개체 틀 3"/>
          <p:cNvSpPr>
            <a:spLocks noGrp="1"/>
          </p:cNvSpPr>
          <p:nvPr>
            <p:ph type="body" sz="half" idx="13" hasCustomPrompt="1"/>
          </p:nvPr>
        </p:nvSpPr>
        <p:spPr>
          <a:xfrm>
            <a:off x="1402288" y="3653379"/>
            <a:ext cx="815657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>
                <a:latin typeface="+mj-ea"/>
                <a:ea typeface="+mj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22" y="4711615"/>
            <a:ext cx="9613859" cy="109078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>
                <a:latin typeface="+mj-ea"/>
                <a:ea typeface="+mj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74F6127D-6D36-4823-911D-473C562E0EF8}" type="datetime1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6D22F896-40B5-4ADD-8801-0D06FADFA095}" type="slidenum">
              <a:rPr lang="en-US" altLang="ko-KR" smtClean="0"/>
              <a:pPr/>
              <a:t>‹#›</a:t>
            </a:fld>
            <a:endParaRPr lang="ko-KR" altLang="en-US"/>
          </a:p>
        </p:txBody>
      </p:sp>
      <p:sp>
        <p:nvSpPr>
          <p:cNvPr id="16" name="텍스트 상자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ko-KR" altLang="en-US" sz="7200" noProof="0">
                <a:solidFill>
                  <a:schemeClr val="tx1"/>
                </a:solidFill>
                <a:effectLst/>
                <a:latin typeface="+mj-ea"/>
                <a:ea typeface="+mj-ea"/>
              </a:rPr>
              <a:t>“</a:t>
            </a:r>
          </a:p>
        </p:txBody>
      </p:sp>
      <p:sp>
        <p:nvSpPr>
          <p:cNvPr id="17" name="텍스트 상자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ko-KR" altLang="en-US" sz="7200" noProof="0">
                <a:solidFill>
                  <a:schemeClr val="tx1"/>
                </a:solidFill>
                <a:effectLst/>
                <a:latin typeface="+mj-ea"/>
                <a:ea typeface="+mj-ea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90145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그림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직사각형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rtlCol="0" anchor="ctr">
            <a:normAutofit/>
          </a:bodyPr>
          <a:lstStyle>
            <a:lvl1pPr algn="r"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680322" y="4232171"/>
            <a:ext cx="9613860" cy="1704017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 rtlCol="0"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814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그림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직사각형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20" y="5300149"/>
            <a:ext cx="9613862" cy="502255"/>
          </a:xfrm>
        </p:spPr>
        <p:txBody>
          <a:bodyPr rtlCol="0"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09FA1B-1AEE-4B30-A03E-7F5E14E71FA3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961389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그림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직사각형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7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660946" y="2336873"/>
            <a:ext cx="307003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8" name="텍스트 개체 틀 3"/>
          <p:cNvSpPr>
            <a:spLocks noGrp="1"/>
          </p:cNvSpPr>
          <p:nvPr>
            <p:ph type="body" sz="half" idx="15" hasCustomPrompt="1"/>
          </p:nvPr>
        </p:nvSpPr>
        <p:spPr>
          <a:xfrm>
            <a:off x="680322" y="3022673"/>
            <a:ext cx="3049702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3956025" y="2336873"/>
            <a:ext cx="306324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0" name="텍스트 개체 틀 3"/>
          <p:cNvSpPr>
            <a:spLocks noGrp="1"/>
          </p:cNvSpPr>
          <p:nvPr>
            <p:ph type="body" sz="half" idx="16" hasCustomPrompt="1"/>
          </p:nvPr>
        </p:nvSpPr>
        <p:spPr>
          <a:xfrm>
            <a:off x="3945470" y="3022673"/>
            <a:ext cx="3063240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1" name="텍스트 개체 틀 4"/>
          <p:cNvSpPr>
            <a:spLocks noGrp="1"/>
          </p:cNvSpPr>
          <p:nvPr>
            <p:ph type="body" sz="quarter" idx="13" hasCustomPrompt="1"/>
          </p:nvPr>
        </p:nvSpPr>
        <p:spPr>
          <a:xfrm>
            <a:off x="7224156" y="2336873"/>
            <a:ext cx="30700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2" name="텍스트 개체 틀 3"/>
          <p:cNvSpPr>
            <a:spLocks noGrp="1"/>
          </p:cNvSpPr>
          <p:nvPr>
            <p:ph type="body" sz="half" idx="17" hasCustomPrompt="1"/>
          </p:nvPr>
        </p:nvSpPr>
        <p:spPr>
          <a:xfrm>
            <a:off x="7224156" y="3022673"/>
            <a:ext cx="3070025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41E92E-DFE0-43D5-A4CE-01907900FFFF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963914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그림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그림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직사각형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제목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19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680318" y="4297503"/>
            <a:ext cx="304970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0" name="그림 개체 틀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1" name="텍스트 개체 틀 3"/>
          <p:cNvSpPr>
            <a:spLocks noGrp="1"/>
          </p:cNvSpPr>
          <p:nvPr>
            <p:ph type="body" sz="half" idx="18" hasCustomPrompt="1"/>
          </p:nvPr>
        </p:nvSpPr>
        <p:spPr>
          <a:xfrm>
            <a:off x="680318" y="4873765"/>
            <a:ext cx="3049705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2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3945471" y="4297503"/>
            <a:ext cx="306324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3" name="그림 개체 틀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4" name="텍스트 개체 틀 3"/>
          <p:cNvSpPr>
            <a:spLocks noGrp="1"/>
          </p:cNvSpPr>
          <p:nvPr>
            <p:ph type="body" sz="half" idx="19" hasCustomPrompt="1"/>
          </p:nvPr>
        </p:nvSpPr>
        <p:spPr>
          <a:xfrm>
            <a:off x="3944117" y="4873764"/>
            <a:ext cx="3067297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5" name="텍스트 개체 틀 4"/>
          <p:cNvSpPr>
            <a:spLocks noGrp="1"/>
          </p:cNvSpPr>
          <p:nvPr>
            <p:ph type="body" sz="quarter" idx="13" hasCustomPrompt="1"/>
          </p:nvPr>
        </p:nvSpPr>
        <p:spPr>
          <a:xfrm>
            <a:off x="7230678" y="4297503"/>
            <a:ext cx="306350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6" name="그림 개체 틀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7" name="텍스트 개체 틀 3"/>
          <p:cNvSpPr>
            <a:spLocks noGrp="1"/>
          </p:cNvSpPr>
          <p:nvPr>
            <p:ph type="body" sz="half" idx="20" hasCustomPrompt="1"/>
          </p:nvPr>
        </p:nvSpPr>
        <p:spPr>
          <a:xfrm>
            <a:off x="7230553" y="4873762"/>
            <a:ext cx="3067563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315FA2-000E-44D3-AA89-686B69EC3002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698328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그림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직사각형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r">
              <a:defRPr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96A69A-D6D3-4B51-A5C8-03FFF80FE820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432222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직사각형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 hasCustomPrompt="1"/>
          </p:nvPr>
        </p:nvSpPr>
        <p:spPr>
          <a:xfrm>
            <a:off x="680322" y="609597"/>
            <a:ext cx="8870004" cy="5326589"/>
          </a:xfrm>
        </p:spPr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 rtlCol="0"/>
          <a:lstStyle/>
          <a:p>
            <a:pPr rtl="0"/>
            <a:fld id="{3BE69741-A7CC-4131-AD37-162BF159E669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fld id="{6D22F896-40B5-4ADD-8801-0D06FADFA09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626686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그림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직사각형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rtlCol="0" anchor="b">
            <a:noAutofit/>
          </a:bodyPr>
          <a:lstStyle>
            <a:lvl1pPr algn="r">
              <a:defRPr sz="54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 rtlCol="0"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30FEC9-68DC-4D43-BD93-2D542FD01B64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4247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그림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직사각형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3D5C81-0132-4EE8-A884-53433AC792D9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62319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그림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직사각형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rtlCol="0" anchor="ctr">
            <a:normAutofit/>
          </a:bodyPr>
          <a:lstStyle>
            <a:lvl1pPr algn="r"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680322" y="4232171"/>
            <a:ext cx="9613860" cy="1704017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436908-F988-408D-81F9-EF744B292785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551170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그림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 hasCustomPrompt="1"/>
          </p:nvPr>
        </p:nvSpPr>
        <p:spPr>
          <a:xfrm>
            <a:off x="680320" y="2336873"/>
            <a:ext cx="4698358" cy="3599316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5594123" y="2336873"/>
            <a:ext cx="4700058" cy="3599316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CDD239E-6BF5-4C75-A7AE-989BBEC5CBB4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737369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그림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직사각형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906350" y="2336873"/>
            <a:ext cx="4472327" cy="69313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680322" y="3030008"/>
            <a:ext cx="4698355" cy="2906179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5820154" y="2336873"/>
            <a:ext cx="4474028" cy="692076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 hasCustomPrompt="1"/>
          </p:nvPr>
        </p:nvSpPr>
        <p:spPr>
          <a:xfrm>
            <a:off x="5594123" y="3030008"/>
            <a:ext cx="4700059" cy="2906179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11AEFF6-4C22-4E47-A536-5AEA92C1C67B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835608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그림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 hasCustomPrompt="1"/>
          </p:nvPr>
        </p:nvSpPr>
        <p:spPr>
          <a:xfrm>
            <a:off x="680320" y="2336873"/>
            <a:ext cx="4698358" cy="3599316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5594123" y="2336873"/>
            <a:ext cx="4700058" cy="3599316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9193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그림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직사각형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C99DB8-0948-4866-A6FC-8644C5FC7400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849292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EE8337-D3E5-4BD8-BDAF-6D138C365F6C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084632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그림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4685846" y="2336873"/>
            <a:ext cx="5608336" cy="3599313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22" y="2336872"/>
            <a:ext cx="3790078" cy="3599317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0A487D-ADCF-46B9-BB1B-58160B5946E2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287885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그림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23" y="2336873"/>
            <a:ext cx="3876256" cy="3599315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68EFEE5-FB97-46B5-ABE0-5D4C0F100C3C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33752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그림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rtlCol="0" anchor="b">
            <a:normAutofit/>
          </a:bodyPr>
          <a:lstStyle>
            <a:lvl1pPr>
              <a:defRPr sz="24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19" y="5169583"/>
            <a:ext cx="9613862" cy="622971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B8CA09-734E-4763-B532-61FB534CE532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03291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그림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22" y="4711615"/>
            <a:ext cx="9613859" cy="1090789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FF1AB3-810C-4DF8-90BE-EBCABE18F390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670035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그림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직사각형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rtlCol="0" anchor="ctr"/>
          <a:lstStyle>
            <a:lvl1pPr>
              <a:defRPr sz="3200">
                <a:latin typeface="+mj-ea"/>
                <a:ea typeface="+mj-ea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12" name="텍스트 개체 틀 3"/>
          <p:cNvSpPr>
            <a:spLocks noGrp="1"/>
          </p:cNvSpPr>
          <p:nvPr>
            <p:ph type="body" sz="half" idx="13" hasCustomPrompt="1"/>
          </p:nvPr>
        </p:nvSpPr>
        <p:spPr>
          <a:xfrm>
            <a:off x="1402288" y="3653379"/>
            <a:ext cx="815657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>
                <a:latin typeface="+mj-ea"/>
                <a:ea typeface="+mj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22" y="4711615"/>
            <a:ext cx="9613859" cy="109078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>
                <a:latin typeface="+mj-ea"/>
                <a:ea typeface="+mj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DD6596FE-C8A9-4D6C-9CD0-E69DF70008D9}" type="datetime1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6D22F896-40B5-4ADD-8801-0D06FADFA095}" type="slidenum">
              <a:rPr lang="en-US" altLang="ko-KR" smtClean="0"/>
              <a:pPr/>
              <a:t>‹#›</a:t>
            </a:fld>
            <a:endParaRPr lang="ko-KR" altLang="en-US"/>
          </a:p>
        </p:txBody>
      </p:sp>
      <p:sp>
        <p:nvSpPr>
          <p:cNvPr id="16" name="텍스트 상자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ko-KR" altLang="en-US" sz="7200" noProof="0">
                <a:solidFill>
                  <a:schemeClr val="tx1"/>
                </a:solidFill>
                <a:effectLst/>
                <a:latin typeface="+mj-ea"/>
                <a:ea typeface="+mj-ea"/>
              </a:rPr>
              <a:t>“</a:t>
            </a:r>
          </a:p>
        </p:txBody>
      </p:sp>
      <p:sp>
        <p:nvSpPr>
          <p:cNvPr id="17" name="텍스트 상자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ko-KR" altLang="en-US" sz="7200" noProof="0">
                <a:solidFill>
                  <a:schemeClr val="tx1"/>
                </a:solidFill>
                <a:effectLst/>
                <a:latin typeface="+mj-ea"/>
                <a:ea typeface="+mj-ea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84706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그림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직사각형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20" y="5300149"/>
            <a:ext cx="9613862" cy="502255"/>
          </a:xfrm>
        </p:spPr>
        <p:txBody>
          <a:bodyPr rtlCol="0"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1D53F3-E048-44B4-B63D-48E6A9BF1C17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21762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그림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직사각형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7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660946" y="2336873"/>
            <a:ext cx="307003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8" name="텍스트 개체 틀 3"/>
          <p:cNvSpPr>
            <a:spLocks noGrp="1"/>
          </p:cNvSpPr>
          <p:nvPr>
            <p:ph type="body" sz="half" idx="15" hasCustomPrompt="1"/>
          </p:nvPr>
        </p:nvSpPr>
        <p:spPr>
          <a:xfrm>
            <a:off x="680322" y="3022673"/>
            <a:ext cx="3049702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3956025" y="2336873"/>
            <a:ext cx="306324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0" name="텍스트 개체 틀 3"/>
          <p:cNvSpPr>
            <a:spLocks noGrp="1"/>
          </p:cNvSpPr>
          <p:nvPr>
            <p:ph type="body" sz="half" idx="16" hasCustomPrompt="1"/>
          </p:nvPr>
        </p:nvSpPr>
        <p:spPr>
          <a:xfrm>
            <a:off x="3945470" y="3022673"/>
            <a:ext cx="3063240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1" name="텍스트 개체 틀 4"/>
          <p:cNvSpPr>
            <a:spLocks noGrp="1"/>
          </p:cNvSpPr>
          <p:nvPr>
            <p:ph type="body" sz="quarter" idx="13" hasCustomPrompt="1"/>
          </p:nvPr>
        </p:nvSpPr>
        <p:spPr>
          <a:xfrm>
            <a:off x="7224156" y="2336873"/>
            <a:ext cx="30700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2" name="텍스트 개체 틀 3"/>
          <p:cNvSpPr>
            <a:spLocks noGrp="1"/>
          </p:cNvSpPr>
          <p:nvPr>
            <p:ph type="body" sz="half" idx="17" hasCustomPrompt="1"/>
          </p:nvPr>
        </p:nvSpPr>
        <p:spPr>
          <a:xfrm>
            <a:off x="7224156" y="3022673"/>
            <a:ext cx="3070025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106990-D63F-45C9-996C-016CA9CC9DEE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51546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그림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그림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직사각형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제목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19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680318" y="4297503"/>
            <a:ext cx="304970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0" name="그림 개체 틀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1" name="텍스트 개체 틀 3"/>
          <p:cNvSpPr>
            <a:spLocks noGrp="1"/>
          </p:cNvSpPr>
          <p:nvPr>
            <p:ph type="body" sz="half" idx="18" hasCustomPrompt="1"/>
          </p:nvPr>
        </p:nvSpPr>
        <p:spPr>
          <a:xfrm>
            <a:off x="680318" y="4873765"/>
            <a:ext cx="3049705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2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3945471" y="4297503"/>
            <a:ext cx="306324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3" name="그림 개체 틀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4" name="텍스트 개체 틀 3"/>
          <p:cNvSpPr>
            <a:spLocks noGrp="1"/>
          </p:cNvSpPr>
          <p:nvPr>
            <p:ph type="body" sz="half" idx="19" hasCustomPrompt="1"/>
          </p:nvPr>
        </p:nvSpPr>
        <p:spPr>
          <a:xfrm>
            <a:off x="3944117" y="4873764"/>
            <a:ext cx="3067297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5" name="텍스트 개체 틀 4"/>
          <p:cNvSpPr>
            <a:spLocks noGrp="1"/>
          </p:cNvSpPr>
          <p:nvPr>
            <p:ph type="body" sz="quarter" idx="13" hasCustomPrompt="1"/>
          </p:nvPr>
        </p:nvSpPr>
        <p:spPr>
          <a:xfrm>
            <a:off x="7230678" y="4297503"/>
            <a:ext cx="306350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6" name="그림 개체 틀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7" name="텍스트 개체 틀 3"/>
          <p:cNvSpPr>
            <a:spLocks noGrp="1"/>
          </p:cNvSpPr>
          <p:nvPr>
            <p:ph type="body" sz="half" idx="20" hasCustomPrompt="1"/>
          </p:nvPr>
        </p:nvSpPr>
        <p:spPr>
          <a:xfrm>
            <a:off x="7230553" y="4873762"/>
            <a:ext cx="3067563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81905A-CF97-4AFB-8F40-909357B1C166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584001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그림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직사각형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906350" y="2336873"/>
            <a:ext cx="4472327" cy="69313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680322" y="3030008"/>
            <a:ext cx="4698355" cy="2906179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5820154" y="2336873"/>
            <a:ext cx="4474028" cy="692076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 hasCustomPrompt="1"/>
          </p:nvPr>
        </p:nvSpPr>
        <p:spPr>
          <a:xfrm>
            <a:off x="5594123" y="3030008"/>
            <a:ext cx="4700059" cy="2906179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2378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그림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직사각형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r">
              <a:defRPr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E8FF87-A641-4E89-A82D-712DF0128EA2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222634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직사각형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 hasCustomPrompt="1"/>
          </p:nvPr>
        </p:nvSpPr>
        <p:spPr>
          <a:xfrm>
            <a:off x="680322" y="609597"/>
            <a:ext cx="8870004" cy="5326589"/>
          </a:xfrm>
        </p:spPr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 rtlCol="0"/>
          <a:lstStyle/>
          <a:p>
            <a:pPr rtl="0"/>
            <a:fld id="{0ACC09A6-D6AB-4C96-B114-EB7306857B87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fld id="{6D22F896-40B5-4ADD-8801-0D06FADFA09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255867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그림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직사각형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rtlCol="0" anchor="b">
            <a:noAutofit/>
          </a:bodyPr>
          <a:lstStyle>
            <a:lvl1pPr algn="r">
              <a:defRPr sz="54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 rtlCol="0"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ABF089E-C1D3-46B9-8DD4-8AA4E7694CA9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71873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그림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직사각형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53B178-236B-4B59-811C-60FB5356EF8C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82145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그림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직사각형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rtlCol="0" anchor="ctr">
            <a:normAutofit/>
          </a:bodyPr>
          <a:lstStyle>
            <a:lvl1pPr algn="r"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680322" y="4232171"/>
            <a:ext cx="9613860" cy="1704017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7DA02A-F182-4397-9718-A4F94C9828F5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986375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그림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 hasCustomPrompt="1"/>
          </p:nvPr>
        </p:nvSpPr>
        <p:spPr>
          <a:xfrm>
            <a:off x="680320" y="2336873"/>
            <a:ext cx="4698358" cy="3599316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5594123" y="2336873"/>
            <a:ext cx="4700058" cy="3599316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B00764-0FC0-48C4-9A40-DDA1424E9068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785354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그림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직사각형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906350" y="2336873"/>
            <a:ext cx="4472327" cy="69313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680322" y="3030008"/>
            <a:ext cx="4698355" cy="2906179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5820154" y="2336873"/>
            <a:ext cx="4474028" cy="692076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 hasCustomPrompt="1"/>
          </p:nvPr>
        </p:nvSpPr>
        <p:spPr>
          <a:xfrm>
            <a:off x="5594123" y="3030008"/>
            <a:ext cx="4700059" cy="2906179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C290CF-FF77-4575-B274-01055BF05576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939345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그림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직사각형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A2BC033-7A85-4F17-8466-D8284E4A7D09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733775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E6B7DF-0533-49DE-9A40-14ACA51D2E93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680660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그림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4685846" y="2336873"/>
            <a:ext cx="5608336" cy="3599313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22" y="2336872"/>
            <a:ext cx="3790078" cy="3599317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5DFEC2-A32B-4522-9AF3-66322F0D5ADF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237749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그림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직사각형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691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그림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23" y="2336873"/>
            <a:ext cx="3876256" cy="3599315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26830D-ED4E-4154-B9E2-C8ABC376E730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576022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그림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rtlCol="0" anchor="b">
            <a:normAutofit/>
          </a:bodyPr>
          <a:lstStyle>
            <a:lvl1pPr>
              <a:defRPr sz="24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19" y="5169583"/>
            <a:ext cx="9613862" cy="622971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F9DE11-FF10-4DFF-B3FE-FCD2D276B689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20149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그림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22" y="4711615"/>
            <a:ext cx="9613859" cy="1090789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F04668-2241-4870-9216-F665CDF5BCF8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442834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그림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직사각형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rtlCol="0" anchor="ctr"/>
          <a:lstStyle>
            <a:lvl1pPr>
              <a:defRPr sz="3200">
                <a:latin typeface="+mj-ea"/>
                <a:ea typeface="+mj-ea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12" name="텍스트 개체 틀 3"/>
          <p:cNvSpPr>
            <a:spLocks noGrp="1"/>
          </p:cNvSpPr>
          <p:nvPr>
            <p:ph type="body" sz="half" idx="13" hasCustomPrompt="1"/>
          </p:nvPr>
        </p:nvSpPr>
        <p:spPr>
          <a:xfrm>
            <a:off x="1402288" y="3653379"/>
            <a:ext cx="815657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>
                <a:latin typeface="+mj-ea"/>
                <a:ea typeface="+mj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22" y="4711615"/>
            <a:ext cx="9613859" cy="109078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>
                <a:latin typeface="+mj-ea"/>
                <a:ea typeface="+mj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20147439-C70D-4CB7-864B-5D6B0ACB8BFC}" type="datetime1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6D22F896-40B5-4ADD-8801-0D06FADFA095}" type="slidenum">
              <a:rPr lang="en-US" altLang="ko-KR" smtClean="0"/>
              <a:pPr/>
              <a:t>‹#›</a:t>
            </a:fld>
            <a:endParaRPr lang="ko-KR" altLang="en-US"/>
          </a:p>
        </p:txBody>
      </p:sp>
      <p:sp>
        <p:nvSpPr>
          <p:cNvPr id="16" name="텍스트 상자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ko-KR" altLang="en-US" sz="7200" noProof="0">
                <a:solidFill>
                  <a:schemeClr val="tx1"/>
                </a:solidFill>
                <a:effectLst/>
                <a:latin typeface="+mj-ea"/>
                <a:ea typeface="+mj-ea"/>
              </a:rPr>
              <a:t>“</a:t>
            </a:r>
          </a:p>
        </p:txBody>
      </p:sp>
      <p:sp>
        <p:nvSpPr>
          <p:cNvPr id="17" name="텍스트 상자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ko-KR" altLang="en-US" sz="7200" noProof="0">
                <a:solidFill>
                  <a:schemeClr val="tx1"/>
                </a:solidFill>
                <a:effectLst/>
                <a:latin typeface="+mj-ea"/>
                <a:ea typeface="+mj-ea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5392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그림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직사각형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20" y="5300149"/>
            <a:ext cx="9613862" cy="502255"/>
          </a:xfrm>
        </p:spPr>
        <p:txBody>
          <a:bodyPr rtlCol="0"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7098A6-1B13-4120-BE40-DB134676BB2F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66247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그림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직사각형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7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660946" y="2336873"/>
            <a:ext cx="307003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8" name="텍스트 개체 틀 3"/>
          <p:cNvSpPr>
            <a:spLocks noGrp="1"/>
          </p:cNvSpPr>
          <p:nvPr>
            <p:ph type="body" sz="half" idx="15" hasCustomPrompt="1"/>
          </p:nvPr>
        </p:nvSpPr>
        <p:spPr>
          <a:xfrm>
            <a:off x="680322" y="3022673"/>
            <a:ext cx="3049702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3956025" y="2336873"/>
            <a:ext cx="306324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0" name="텍스트 개체 틀 3"/>
          <p:cNvSpPr>
            <a:spLocks noGrp="1"/>
          </p:cNvSpPr>
          <p:nvPr>
            <p:ph type="body" sz="half" idx="16" hasCustomPrompt="1"/>
          </p:nvPr>
        </p:nvSpPr>
        <p:spPr>
          <a:xfrm>
            <a:off x="3945470" y="3022673"/>
            <a:ext cx="3063240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1" name="텍스트 개체 틀 4"/>
          <p:cNvSpPr>
            <a:spLocks noGrp="1"/>
          </p:cNvSpPr>
          <p:nvPr>
            <p:ph type="body" sz="quarter" idx="13" hasCustomPrompt="1"/>
          </p:nvPr>
        </p:nvSpPr>
        <p:spPr>
          <a:xfrm>
            <a:off x="7224156" y="2336873"/>
            <a:ext cx="30700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2" name="텍스트 개체 틀 3"/>
          <p:cNvSpPr>
            <a:spLocks noGrp="1"/>
          </p:cNvSpPr>
          <p:nvPr>
            <p:ph type="body" sz="half" idx="17" hasCustomPrompt="1"/>
          </p:nvPr>
        </p:nvSpPr>
        <p:spPr>
          <a:xfrm>
            <a:off x="7224156" y="3022673"/>
            <a:ext cx="3070025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60EAA5-C6CD-4493-B4FC-B47686D772A0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762800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그림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그림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직사각형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제목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19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680318" y="4297503"/>
            <a:ext cx="304970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0" name="그림 개체 틀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1" name="텍스트 개체 틀 3"/>
          <p:cNvSpPr>
            <a:spLocks noGrp="1"/>
          </p:cNvSpPr>
          <p:nvPr>
            <p:ph type="body" sz="half" idx="18" hasCustomPrompt="1"/>
          </p:nvPr>
        </p:nvSpPr>
        <p:spPr>
          <a:xfrm>
            <a:off x="680318" y="4873765"/>
            <a:ext cx="3049705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2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3945471" y="4297503"/>
            <a:ext cx="306324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3" name="그림 개체 틀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4" name="텍스트 개체 틀 3"/>
          <p:cNvSpPr>
            <a:spLocks noGrp="1"/>
          </p:cNvSpPr>
          <p:nvPr>
            <p:ph type="body" sz="half" idx="19" hasCustomPrompt="1"/>
          </p:nvPr>
        </p:nvSpPr>
        <p:spPr>
          <a:xfrm>
            <a:off x="3944117" y="4873764"/>
            <a:ext cx="3067297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5" name="텍스트 개체 틀 4"/>
          <p:cNvSpPr>
            <a:spLocks noGrp="1"/>
          </p:cNvSpPr>
          <p:nvPr>
            <p:ph type="body" sz="quarter" idx="13" hasCustomPrompt="1"/>
          </p:nvPr>
        </p:nvSpPr>
        <p:spPr>
          <a:xfrm>
            <a:off x="7230678" y="4297503"/>
            <a:ext cx="306350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6" name="그림 개체 틀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7" name="텍스트 개체 틀 3"/>
          <p:cNvSpPr>
            <a:spLocks noGrp="1"/>
          </p:cNvSpPr>
          <p:nvPr>
            <p:ph type="body" sz="half" idx="20" hasCustomPrompt="1"/>
          </p:nvPr>
        </p:nvSpPr>
        <p:spPr>
          <a:xfrm>
            <a:off x="7230553" y="4873762"/>
            <a:ext cx="3067563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2494E37-3555-468A-AD4B-426E32E736B8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07410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그림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직사각형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r">
              <a:defRPr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2E71B5-7085-4F2F-82CB-2240A8D37EAE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045199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직사각형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 hasCustomPrompt="1"/>
          </p:nvPr>
        </p:nvSpPr>
        <p:spPr>
          <a:xfrm>
            <a:off x="680322" y="609597"/>
            <a:ext cx="8870004" cy="5326589"/>
          </a:xfrm>
        </p:spPr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 rtlCol="0"/>
          <a:lstStyle/>
          <a:p>
            <a:pPr rtl="0"/>
            <a:fld id="{8AF98278-0BB2-498B-8C43-19D933083413}" type="datetime1">
              <a:rPr lang="ko-KR" altLang="en-US" noProof="0" smtClean="0"/>
              <a:t>2021-12-14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fld id="{6D22F896-40B5-4ADD-8801-0D06FADFA095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29882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371C8-8ACA-4E52-8FC1-DFC701BE4619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BFC3C-9047-4AAD-9CC9-4522B44E4F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2789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816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047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86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84027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06621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24350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39117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44678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81516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4995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35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그림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4685846" y="2336873"/>
            <a:ext cx="5608336" cy="3599313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22" y="2336872"/>
            <a:ext cx="3790078" cy="3599317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5174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HD 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그림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직사각형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680323" y="2336873"/>
            <a:ext cx="3876256" cy="3599315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6116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4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63.xml"/><Relationship Id="rId17" Type="http://schemas.openxmlformats.org/officeDocument/2006/relationships/slideLayout" Target="../slideLayouts/slideLayout68.xml"/><Relationship Id="rId2" Type="http://schemas.openxmlformats.org/officeDocument/2006/relationships/slideLayout" Target="../slideLayouts/slideLayout53.xml"/><Relationship Id="rId16" Type="http://schemas.openxmlformats.org/officeDocument/2006/relationships/slideLayout" Target="../slideLayouts/slideLayout67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62.xml"/><Relationship Id="rId5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1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6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70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78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hashOverlay 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+mj-ea"/>
                <a:ea typeface="+mj-ea"/>
              </a:defRPr>
            </a:lvl1pPr>
          </a:lstStyle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+mj-ea"/>
                <a:ea typeface="+mj-ea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  <a:latin typeface="+mj-ea"/>
                <a:ea typeface="+mj-ea"/>
              </a:defRPr>
            </a:lvl1pPr>
          </a:lstStyle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8681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  <p:sldLayoutId id="2147483846" r:id="rId12"/>
    <p:sldLayoutId id="2147483847" r:id="rId13"/>
    <p:sldLayoutId id="2147483848" r:id="rId14"/>
    <p:sldLayoutId id="2147483849" r:id="rId15"/>
    <p:sldLayoutId id="2147483850" r:id="rId16"/>
    <p:sldLayoutId id="2147483851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ea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j-ea"/>
          <a:ea typeface="+mj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j-ea"/>
          <a:ea typeface="+mj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j-ea"/>
          <a:ea typeface="+mj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j-ea"/>
          <a:ea typeface="+mj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j-ea"/>
          <a:ea typeface="+mj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hashOverlay 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+mj-ea"/>
                <a:ea typeface="+mj-ea"/>
              </a:defRPr>
            </a:lvl1pPr>
          </a:lstStyle>
          <a:p>
            <a:fld id="{D9C74A8C-2F2D-4DA2-9277-3C1573E6B269}" type="datetime1">
              <a:rPr lang="ko-KR" altLang="en-US" smtClean="0"/>
              <a:t>2021-12-14</a:t>
            </a:fld>
            <a:endParaRPr lang="ko-KR" altLang="en-US">
              <a:latin typeface="+mj-ea"/>
              <a:ea typeface="+mj-ea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+mj-ea"/>
                <a:ea typeface="+mj-ea"/>
              </a:defRPr>
            </a:lvl1pPr>
          </a:lstStyle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  <a:latin typeface="+mj-ea"/>
                <a:ea typeface="+mj-ea"/>
              </a:defRPr>
            </a:lvl1pPr>
          </a:lstStyle>
          <a:p>
            <a:fld id="{6D22F896-40B5-4ADD-8801-0D06FADFA095}" type="slidenum">
              <a:rPr lang="en-US" altLang="ko-KR" smtClean="0"/>
              <a:pPr/>
              <a:t>‹#›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856000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  <p:sldLayoutId id="2147483867" r:id="rId15"/>
    <p:sldLayoutId id="2147483868" r:id="rId16"/>
    <p:sldLayoutId id="214748386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ea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ea"/>
          <a:ea typeface="+mj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j-ea"/>
          <a:ea typeface="+mj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ea"/>
          <a:ea typeface="+mj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j-ea"/>
          <a:ea typeface="+mj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j-ea"/>
          <a:ea typeface="+mj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hashOverlay 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+mj-ea"/>
                <a:ea typeface="+mj-ea"/>
              </a:defRPr>
            </a:lvl1pPr>
          </a:lstStyle>
          <a:p>
            <a:fld id="{77FBDC1B-078A-40D9-B153-3FA981D0DC1C}" type="datetime1">
              <a:rPr lang="ko-KR" altLang="en-US" smtClean="0"/>
              <a:t>2021-12-14</a:t>
            </a:fld>
            <a:endParaRPr lang="ko-KR" altLang="en-US">
              <a:latin typeface="+mj-ea"/>
              <a:ea typeface="+mj-ea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+mj-ea"/>
                <a:ea typeface="+mj-ea"/>
              </a:defRPr>
            </a:lvl1pPr>
          </a:lstStyle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  <a:latin typeface="+mj-ea"/>
                <a:ea typeface="+mj-ea"/>
              </a:defRPr>
            </a:lvl1pPr>
          </a:lstStyle>
          <a:p>
            <a:fld id="{6D22F896-40B5-4ADD-8801-0D06FADFA095}" type="slidenum">
              <a:rPr lang="en-US" altLang="ko-KR" smtClean="0"/>
              <a:pPr/>
              <a:t>‹#›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790170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  <p:sldLayoutId id="2147483882" r:id="rId12"/>
    <p:sldLayoutId id="2147483883" r:id="rId13"/>
    <p:sldLayoutId id="2147483884" r:id="rId14"/>
    <p:sldLayoutId id="2147483885" r:id="rId15"/>
    <p:sldLayoutId id="2147483886" r:id="rId16"/>
    <p:sldLayoutId id="2147483887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ea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ea"/>
          <a:ea typeface="+mj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j-ea"/>
          <a:ea typeface="+mj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ea"/>
          <a:ea typeface="+mj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j-ea"/>
          <a:ea typeface="+mj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j-ea"/>
          <a:ea typeface="+mj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hashOverlay 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+mj-ea"/>
                <a:ea typeface="+mj-ea"/>
              </a:defRPr>
            </a:lvl1pPr>
          </a:lstStyle>
          <a:p>
            <a:fld id="{43CCC51E-4CF3-4169-851D-95C5962D5AAB}" type="datetime1">
              <a:rPr lang="ko-KR" altLang="en-US" smtClean="0"/>
              <a:t>2021-12-14</a:t>
            </a:fld>
            <a:endParaRPr lang="ko-KR" altLang="en-US">
              <a:latin typeface="+mj-ea"/>
              <a:ea typeface="+mj-ea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+mj-ea"/>
                <a:ea typeface="+mj-ea"/>
              </a:defRPr>
            </a:lvl1pPr>
          </a:lstStyle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  <a:latin typeface="+mj-ea"/>
                <a:ea typeface="+mj-ea"/>
              </a:defRPr>
            </a:lvl1pPr>
          </a:lstStyle>
          <a:p>
            <a:fld id="{6D22F896-40B5-4ADD-8801-0D06FADFA095}" type="slidenum">
              <a:rPr lang="en-US" altLang="ko-KR" smtClean="0"/>
              <a:pPr/>
              <a:t>‹#›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271333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  <p:sldLayoutId id="2147483900" r:id="rId12"/>
    <p:sldLayoutId id="2147483901" r:id="rId13"/>
    <p:sldLayoutId id="2147483902" r:id="rId14"/>
    <p:sldLayoutId id="2147483903" r:id="rId15"/>
    <p:sldLayoutId id="2147483904" r:id="rId16"/>
    <p:sldLayoutId id="2147483905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ea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ea"/>
          <a:ea typeface="+mj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j-ea"/>
          <a:ea typeface="+mj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ea"/>
          <a:ea typeface="+mj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j-ea"/>
          <a:ea typeface="+mj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j-ea"/>
          <a:ea typeface="+mj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6B1BF5-9DA2-4DC2-968A-B2EA0F601BAD}" type="datetimeFigureOut">
              <a:rPr lang="ko-KR" altLang="en-US" smtClean="0"/>
              <a:t>2021-12-14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2D0E06-84C4-4028-AE15-37E80FBBA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8959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2" r:id="rId1"/>
    <p:sldLayoutId id="2147483983" r:id="rId2"/>
    <p:sldLayoutId id="2147483984" r:id="rId3"/>
    <p:sldLayoutId id="2147483985" r:id="rId4"/>
    <p:sldLayoutId id="2147483986" r:id="rId5"/>
    <p:sldLayoutId id="2147483987" r:id="rId6"/>
    <p:sldLayoutId id="2147483988" r:id="rId7"/>
    <p:sldLayoutId id="2147483989" r:id="rId8"/>
    <p:sldLayoutId id="2147483990" r:id="rId9"/>
    <p:sldLayoutId id="2147483991" r:id="rId10"/>
    <p:sldLayoutId id="2147483992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5.xml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5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5.xml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5.xml"/><Relationship Id="rId4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F4DCC9-9E1E-4B9F-BEBF-7D9B170C52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77240"/>
            <a:ext cx="12015537" cy="2387600"/>
          </a:xfrm>
        </p:spPr>
        <p:txBody>
          <a:bodyPr>
            <a:normAutofit fontScale="90000"/>
          </a:bodyPr>
          <a:lstStyle/>
          <a:p>
            <a:r>
              <a:rPr lang="en-US" altLang="ko-KR" sz="4900" dirty="0"/>
              <a:t/>
            </a:r>
            <a:br>
              <a:rPr lang="en-US" altLang="ko-KR" sz="4900" dirty="0"/>
            </a:br>
            <a:r>
              <a:rPr lang="ko-KR" altLang="en-US" sz="4900" dirty="0" err="1" smtClean="0"/>
              <a:t>용접기</a:t>
            </a:r>
            <a:r>
              <a:rPr lang="ko-KR" altLang="en-US" sz="4900" dirty="0" smtClean="0"/>
              <a:t> 데이터를 통한 용접 불량 예측 분석</a:t>
            </a:r>
            <a:r>
              <a:rPr lang="en-US" altLang="ko-KR" sz="4900" dirty="0" smtClean="0"/>
              <a:t/>
            </a:r>
            <a:br>
              <a:rPr lang="en-US" altLang="ko-KR" sz="4900" dirty="0" smtClean="0"/>
            </a:b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F338352-3229-408A-BDF5-09B2CF1D13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2575" y="3948266"/>
            <a:ext cx="9144000" cy="508323"/>
          </a:xfrm>
        </p:spPr>
        <p:txBody>
          <a:bodyPr/>
          <a:lstStyle/>
          <a:p>
            <a:pPr algn="r"/>
            <a:r>
              <a:rPr lang="ko-KR" altLang="en-US" dirty="0" err="1"/>
              <a:t>김신혁</a:t>
            </a:r>
            <a:r>
              <a:rPr lang="en-US" altLang="ko-KR" dirty="0"/>
              <a:t>, </a:t>
            </a:r>
            <a:r>
              <a:rPr lang="ko-KR" altLang="en-US" dirty="0"/>
              <a:t>김정환</a:t>
            </a:r>
          </a:p>
        </p:txBody>
      </p:sp>
    </p:spTree>
    <p:extLst>
      <p:ext uri="{BB962C8B-B14F-4D97-AF65-F5344CB8AC3E}">
        <p14:creationId xmlns:p14="http://schemas.microsoft.com/office/powerpoint/2010/main" val="1642198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386777-1AEA-4B14-B48F-CCC2786F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AUTOENCODER (</a:t>
            </a:r>
            <a:r>
              <a:rPr lang="ko-KR" altLang="en-US" dirty="0" err="1"/>
              <a:t>오토인코더</a:t>
            </a:r>
            <a:r>
              <a:rPr lang="en-US" altLang="ko-KR" dirty="0" smtClean="0"/>
              <a:t>) </a:t>
            </a:r>
            <a:r>
              <a:rPr lang="ko-KR" altLang="en-US" dirty="0" smtClean="0"/>
              <a:t>란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DFB9D2-150B-485F-A58E-C990BC3F2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7737" y="2015732"/>
            <a:ext cx="4798433" cy="3955133"/>
          </a:xfrm>
        </p:spPr>
        <p:txBody>
          <a:bodyPr>
            <a:normAutofit/>
          </a:bodyPr>
          <a:lstStyle/>
          <a:p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ko-KR" altLang="en-US" sz="2000" dirty="0" smtClean="0"/>
              <a:t>인코더를 </a:t>
            </a:r>
            <a:r>
              <a:rPr lang="ko-KR" altLang="en-US" sz="2000" dirty="0"/>
              <a:t>통해 입력을 신호로 변환한 다음 다시 </a:t>
            </a:r>
            <a:r>
              <a:rPr lang="ko-KR" altLang="en-US" sz="2000" dirty="0" err="1"/>
              <a:t>디코더를</a:t>
            </a:r>
            <a:r>
              <a:rPr lang="ko-KR" altLang="en-US" sz="2000" dirty="0"/>
              <a:t> 통해 </a:t>
            </a:r>
            <a:r>
              <a:rPr lang="en-US" altLang="ko-KR" sz="2000" dirty="0"/>
              <a:t>Label</a:t>
            </a:r>
            <a:r>
              <a:rPr lang="ko-KR" altLang="en-US" sz="2000" dirty="0"/>
              <a:t>를 만들어 내는 비지도 학습기법</a:t>
            </a:r>
            <a:endParaRPr lang="en-US" altLang="ko-KR" sz="2000" dirty="0"/>
          </a:p>
          <a:p>
            <a:r>
              <a:rPr lang="ko-KR" altLang="en-US" sz="2000" dirty="0"/>
              <a:t>입력데이터의 압축된 지식표현을 만들도록 네트워크에 병목을 두는 신경망을 만든다는 것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11BBF3A-07F3-4712-9980-CD8F506AF6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547" y="2015732"/>
            <a:ext cx="4203033" cy="3955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475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6C26F6-39A9-4EC4-8A92-894E84B77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비지도 학습이란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F17D05-A780-4642-9BCE-BB47CD6AB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667605"/>
            <a:ext cx="10439712" cy="1552071"/>
          </a:xfrm>
        </p:spPr>
        <p:txBody>
          <a:bodyPr>
            <a:normAutofit/>
          </a:bodyPr>
          <a:lstStyle/>
          <a:p>
            <a:pPr fontAlgn="base"/>
            <a:r>
              <a:rPr lang="en-US" altLang="ko-KR" sz="2000" dirty="0"/>
              <a:t>Label</a:t>
            </a:r>
            <a:r>
              <a:rPr lang="ko-KR" altLang="en-US" sz="2000" dirty="0"/>
              <a:t>이 없는 비슷한 데이터들을 군집화 하는 것</a:t>
            </a:r>
            <a:endParaRPr lang="en-US" altLang="ko-KR" sz="2000" dirty="0"/>
          </a:p>
          <a:p>
            <a:pPr fontAlgn="base"/>
            <a:r>
              <a:rPr lang="ko-KR" altLang="en-US" sz="2000" dirty="0" err="1"/>
              <a:t>비정제</a:t>
            </a:r>
            <a:r>
              <a:rPr lang="ko-KR" altLang="en-US" sz="2000" dirty="0"/>
              <a:t> 데이터를 입력하여 훈련데이터 없이 데이터의 특징 요약과 군집 수행</a:t>
            </a:r>
            <a:endParaRPr lang="en-US" altLang="ko-KR" sz="2000" dirty="0"/>
          </a:p>
          <a:p>
            <a:pPr fontAlgn="base"/>
            <a:r>
              <a:rPr lang="ko-KR" altLang="en-US" sz="2000" dirty="0" err="1"/>
              <a:t>목표값을</a:t>
            </a:r>
            <a:r>
              <a:rPr lang="ko-KR" altLang="en-US" sz="2000" dirty="0"/>
              <a:t> 정해주지 않아도 되고 사전 학습이 </a:t>
            </a:r>
            <a:r>
              <a:rPr lang="ko-KR" altLang="en-US" sz="2000" dirty="0" err="1"/>
              <a:t>필요없으므로</a:t>
            </a:r>
            <a:r>
              <a:rPr lang="ko-KR" altLang="en-US" sz="2000" dirty="0"/>
              <a:t> 속도가 빠름</a:t>
            </a:r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5A8704A-131B-4817-A7E4-1CF9E1E293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570" y="1914008"/>
            <a:ext cx="6826860" cy="225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942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6C26F6-39A9-4EC4-8A92-894E84B77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제조 데이터 소개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838200" y="1443115"/>
            <a:ext cx="1051560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□</a:t>
            </a:r>
            <a:r>
              <a:rPr lang="ko-KR" altLang="en-US" sz="2000" dirty="0" smtClean="0">
                <a:solidFill>
                  <a:srgbClr val="000000"/>
                </a:solidFill>
                <a:ea typeface="굴림" panose="020B0600000101010101" pitchFamily="50" charset="-127"/>
              </a:rPr>
              <a:t>데이터수집방법</a:t>
            </a:r>
            <a:endParaRPr lang="ko-KR" altLang="en-US" sz="2000" dirty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▪제조분야</a:t>
            </a:r>
            <a:r>
              <a:rPr lang="en-US" altLang="ko-KR" sz="2000" dirty="0">
                <a:solidFill>
                  <a:srgbClr val="000000"/>
                </a:solidFill>
              </a:rPr>
              <a:t>: </a:t>
            </a:r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자동차부품</a:t>
            </a:r>
            <a:r>
              <a:rPr lang="en-US" altLang="ko-KR" sz="2000" dirty="0">
                <a:solidFill>
                  <a:srgbClr val="000000"/>
                </a:solidFill>
              </a:rPr>
              <a:t>(</a:t>
            </a:r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용접</a:t>
            </a:r>
            <a:r>
              <a:rPr lang="en-US" altLang="ko-KR" sz="2000" dirty="0">
                <a:solidFill>
                  <a:srgbClr val="000000"/>
                </a:solidFill>
              </a:rPr>
              <a:t>)</a:t>
            </a:r>
          </a:p>
          <a:p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▪제조공정</a:t>
            </a:r>
            <a:r>
              <a:rPr lang="en-US" altLang="ko-KR" sz="2000" dirty="0">
                <a:solidFill>
                  <a:srgbClr val="000000"/>
                </a:solidFill>
              </a:rPr>
              <a:t>: </a:t>
            </a:r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자동차부품</a:t>
            </a:r>
          </a:p>
          <a:p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▪</a:t>
            </a:r>
            <a:r>
              <a:rPr lang="ko-KR" altLang="en-US" sz="2000" dirty="0" err="1">
                <a:solidFill>
                  <a:srgbClr val="000000"/>
                </a:solidFill>
                <a:ea typeface="굴림" panose="020B0600000101010101" pitchFamily="50" charset="-127"/>
              </a:rPr>
              <a:t>수집장비</a:t>
            </a:r>
            <a:r>
              <a:rPr lang="en-US" altLang="ko-KR" sz="2000" dirty="0">
                <a:solidFill>
                  <a:srgbClr val="000000"/>
                </a:solidFill>
              </a:rPr>
              <a:t>: Spot </a:t>
            </a:r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용접공정대상</a:t>
            </a:r>
            <a:r>
              <a:rPr lang="en-US" altLang="ko-KR" sz="2000" dirty="0">
                <a:solidFill>
                  <a:srgbClr val="000000"/>
                </a:solidFill>
              </a:rPr>
              <a:t>PLC-MES </a:t>
            </a:r>
            <a:r>
              <a:rPr lang="ko-KR" altLang="en-US" sz="2000" dirty="0" err="1">
                <a:solidFill>
                  <a:srgbClr val="000000"/>
                </a:solidFill>
                <a:ea typeface="굴림" panose="020B0600000101010101" pitchFamily="50" charset="-127"/>
              </a:rPr>
              <a:t>데이터및</a:t>
            </a:r>
            <a:r>
              <a:rPr lang="en-US" altLang="ko-KR" sz="2000" dirty="0">
                <a:solidFill>
                  <a:srgbClr val="000000"/>
                </a:solidFill>
              </a:rPr>
              <a:t>Mongo DB</a:t>
            </a:r>
          </a:p>
          <a:p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▪</a:t>
            </a:r>
            <a:r>
              <a:rPr lang="ko-KR" altLang="en-US" sz="2000" dirty="0" err="1">
                <a:solidFill>
                  <a:srgbClr val="000000"/>
                </a:solidFill>
                <a:ea typeface="굴림" panose="020B0600000101010101" pitchFamily="50" charset="-127"/>
              </a:rPr>
              <a:t>수집기간</a:t>
            </a:r>
            <a:r>
              <a:rPr lang="en-US" altLang="ko-KR" sz="2000" dirty="0">
                <a:solidFill>
                  <a:srgbClr val="000000"/>
                </a:solidFill>
              </a:rPr>
              <a:t>: 20. 3.24~4.7(</a:t>
            </a:r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약</a:t>
            </a:r>
            <a:r>
              <a:rPr lang="en-US" altLang="ko-KR" sz="2000" dirty="0">
                <a:solidFill>
                  <a:srgbClr val="000000"/>
                </a:solidFill>
              </a:rPr>
              <a:t>15</a:t>
            </a:r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일</a:t>
            </a:r>
            <a:r>
              <a:rPr lang="en-US" altLang="ko-KR" sz="2000" dirty="0">
                <a:solidFill>
                  <a:srgbClr val="000000"/>
                </a:solidFill>
              </a:rPr>
              <a:t>)</a:t>
            </a:r>
          </a:p>
          <a:p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▪</a:t>
            </a:r>
            <a:r>
              <a:rPr lang="ko-KR" altLang="en-US" sz="2000" dirty="0" err="1">
                <a:solidFill>
                  <a:srgbClr val="000000"/>
                </a:solidFill>
                <a:ea typeface="굴림" panose="020B0600000101010101" pitchFamily="50" charset="-127"/>
              </a:rPr>
              <a:t>수집주기</a:t>
            </a:r>
            <a:r>
              <a:rPr lang="en-US" altLang="ko-KR" sz="2000" dirty="0">
                <a:solidFill>
                  <a:srgbClr val="000000"/>
                </a:solidFill>
              </a:rPr>
              <a:t>: </a:t>
            </a:r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약</a:t>
            </a:r>
            <a:r>
              <a:rPr lang="en-US" altLang="ko-KR" sz="2000" dirty="0">
                <a:solidFill>
                  <a:srgbClr val="000000"/>
                </a:solidFill>
              </a:rPr>
              <a:t>8</a:t>
            </a:r>
            <a:r>
              <a:rPr lang="ko-KR" altLang="en-US" sz="2000" dirty="0" err="1">
                <a:solidFill>
                  <a:srgbClr val="000000"/>
                </a:solidFill>
                <a:ea typeface="굴림" panose="020B0600000101010101" pitchFamily="50" charset="-127"/>
              </a:rPr>
              <a:t>초주기로네개의지정에서센서데이터수집</a:t>
            </a:r>
            <a:r>
              <a:rPr lang="en-US" altLang="ko-KR" sz="2000" dirty="0">
                <a:solidFill>
                  <a:srgbClr val="000000"/>
                </a:solidFill>
              </a:rPr>
              <a:t>(</a:t>
            </a:r>
            <a:r>
              <a:rPr lang="ko-KR" altLang="en-US" sz="2000" dirty="0" err="1">
                <a:solidFill>
                  <a:srgbClr val="000000"/>
                </a:solidFill>
                <a:ea typeface="굴림" panose="020B0600000101010101" pitchFamily="50" charset="-127"/>
              </a:rPr>
              <a:t>각지점별</a:t>
            </a:r>
            <a:r>
              <a:rPr lang="en-US" altLang="ko-KR" sz="2000" dirty="0">
                <a:solidFill>
                  <a:srgbClr val="000000"/>
                </a:solidFill>
              </a:rPr>
              <a:t>0.072</a:t>
            </a:r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초동안데이터수집</a:t>
            </a:r>
            <a:r>
              <a:rPr lang="en-US" altLang="ko-KR" sz="2000" dirty="0" smtClean="0">
                <a:solidFill>
                  <a:srgbClr val="000000"/>
                </a:solidFill>
              </a:rPr>
              <a:t>)</a:t>
            </a:r>
          </a:p>
          <a:p>
            <a:endParaRPr lang="en-US" altLang="ko-KR" sz="2000" dirty="0">
              <a:solidFill>
                <a:srgbClr val="000000"/>
              </a:solidFill>
            </a:endParaRPr>
          </a:p>
          <a:p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□</a:t>
            </a:r>
            <a:r>
              <a:rPr lang="ko-KR" altLang="en-US" sz="2000" dirty="0" err="1">
                <a:solidFill>
                  <a:srgbClr val="000000"/>
                </a:solidFill>
                <a:ea typeface="굴림" panose="020B0600000101010101" pitchFamily="50" charset="-127"/>
              </a:rPr>
              <a:t>데이터유형</a:t>
            </a:r>
            <a:r>
              <a:rPr lang="en-US" altLang="ko-KR" sz="2000" dirty="0">
                <a:solidFill>
                  <a:srgbClr val="000000"/>
                </a:solidFill>
              </a:rPr>
              <a:t>/</a:t>
            </a:r>
            <a:r>
              <a:rPr lang="ko-KR" altLang="en-US" sz="2000" dirty="0" smtClean="0">
                <a:solidFill>
                  <a:srgbClr val="000000"/>
                </a:solidFill>
                <a:ea typeface="굴림" panose="020B0600000101010101" pitchFamily="50" charset="-127"/>
              </a:rPr>
              <a:t>구조</a:t>
            </a:r>
            <a:endParaRPr lang="ko-KR" altLang="en-US" sz="2000" dirty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▪</a:t>
            </a:r>
            <a:r>
              <a:rPr lang="ko-KR" altLang="en-US" sz="2000" dirty="0" err="1">
                <a:solidFill>
                  <a:srgbClr val="000000"/>
                </a:solidFill>
                <a:ea typeface="굴림" panose="020B0600000101010101" pitchFamily="50" charset="-127"/>
              </a:rPr>
              <a:t>비식별화원본데이터</a:t>
            </a:r>
            <a:endParaRPr lang="ko-KR" altLang="en-US" sz="2000" dirty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▫</a:t>
            </a:r>
            <a:r>
              <a:rPr lang="ko-KR" altLang="en-US" sz="2000" dirty="0" err="1">
                <a:solidFill>
                  <a:srgbClr val="000000"/>
                </a:solidFill>
                <a:ea typeface="굴림" panose="020B0600000101010101" pitchFamily="50" charset="-127"/>
              </a:rPr>
              <a:t>공정과정에서수집된센서데이터에서비식별화및품질전처리수행</a:t>
            </a:r>
            <a:endParaRPr lang="ko-KR" altLang="en-US" sz="2000" dirty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▪학습통합데이터</a:t>
            </a:r>
            <a:r>
              <a:rPr lang="en-US" altLang="ko-KR" sz="2000" dirty="0">
                <a:solidFill>
                  <a:srgbClr val="000000"/>
                </a:solidFill>
              </a:rPr>
              <a:t>(label </a:t>
            </a:r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데이터</a:t>
            </a:r>
            <a:r>
              <a:rPr lang="en-US" altLang="ko-KR" sz="2000" dirty="0">
                <a:solidFill>
                  <a:srgbClr val="000000"/>
                </a:solidFill>
              </a:rPr>
              <a:t>)</a:t>
            </a:r>
          </a:p>
          <a:p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▫</a:t>
            </a:r>
            <a:r>
              <a:rPr lang="ko-KR" altLang="en-US" sz="2000" dirty="0">
                <a:solidFill>
                  <a:srgbClr val="000000"/>
                </a:solidFill>
              </a:rPr>
              <a:t>‘</a:t>
            </a:r>
            <a:r>
              <a:rPr lang="en-US" altLang="ko-KR" sz="2000" dirty="0">
                <a:solidFill>
                  <a:srgbClr val="000000"/>
                </a:solidFill>
              </a:rPr>
              <a:t>1</a:t>
            </a:r>
            <a:r>
              <a:rPr lang="ko-KR" altLang="en-US" sz="2000" dirty="0" err="1">
                <a:solidFill>
                  <a:srgbClr val="000000"/>
                </a:solidFill>
                <a:ea typeface="굴림" panose="020B0600000101010101" pitchFamily="50" charset="-127"/>
              </a:rPr>
              <a:t>차가공데이터＇와같은비식별화원본데이터의경우전처리과정필요</a:t>
            </a:r>
            <a:endParaRPr lang="ko-KR" altLang="en-US" sz="2000" dirty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▫생산품목</a:t>
            </a:r>
            <a:r>
              <a:rPr lang="en-US" altLang="ko-KR" sz="2000" dirty="0">
                <a:solidFill>
                  <a:srgbClr val="000000"/>
                </a:solidFill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작업시간</a:t>
            </a:r>
            <a:r>
              <a:rPr lang="en-US" altLang="ko-KR" sz="2000" dirty="0">
                <a:solidFill>
                  <a:srgbClr val="000000"/>
                </a:solidFill>
              </a:rPr>
              <a:t>, </a:t>
            </a:r>
            <a:r>
              <a:rPr lang="ko-KR" altLang="en-US" sz="2000" dirty="0" err="1">
                <a:solidFill>
                  <a:srgbClr val="000000"/>
                </a:solidFill>
                <a:ea typeface="굴림" panose="020B0600000101010101" pitchFamily="50" charset="-127"/>
              </a:rPr>
              <a:t>그리고소재두께들은데이터값이모두한가지</a:t>
            </a:r>
            <a:r>
              <a:rPr lang="en-US" altLang="ko-KR" sz="2000" dirty="0">
                <a:solidFill>
                  <a:srgbClr val="000000"/>
                </a:solidFill>
              </a:rPr>
              <a:t>,</a:t>
            </a:r>
            <a:r>
              <a:rPr lang="ko-KR" altLang="en-US" sz="2000" dirty="0" err="1">
                <a:solidFill>
                  <a:srgbClr val="000000"/>
                </a:solidFill>
                <a:ea typeface="굴림" panose="020B0600000101010101" pitchFamily="50" charset="-127"/>
              </a:rPr>
              <a:t>용접가압력</a:t>
            </a:r>
            <a:r>
              <a:rPr lang="en-US" altLang="ko-KR" sz="2000" dirty="0">
                <a:solidFill>
                  <a:srgbClr val="000000"/>
                </a:solidFill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전류</a:t>
            </a:r>
            <a:r>
              <a:rPr lang="en-US" altLang="ko-KR" sz="2000" dirty="0">
                <a:solidFill>
                  <a:srgbClr val="000000"/>
                </a:solidFill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전압</a:t>
            </a:r>
            <a:r>
              <a:rPr lang="en-US" altLang="ko-KR" sz="2000" dirty="0">
                <a:solidFill>
                  <a:srgbClr val="000000"/>
                </a:solidFill>
              </a:rPr>
              <a:t>, </a:t>
            </a:r>
            <a:r>
              <a:rPr lang="ko-KR" altLang="en-US" sz="2000" dirty="0" err="1">
                <a:solidFill>
                  <a:srgbClr val="000000"/>
                </a:solidFill>
                <a:ea typeface="굴림" panose="020B0600000101010101" pitchFamily="50" charset="-127"/>
              </a:rPr>
              <a:t>통전시간만남겨둠</a:t>
            </a:r>
            <a:endParaRPr lang="ko-KR" altLang="en-US" sz="2000" dirty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▫</a:t>
            </a:r>
            <a:r>
              <a:rPr lang="ko-KR" altLang="en-US" sz="2000" dirty="0" err="1">
                <a:solidFill>
                  <a:srgbClr val="000000"/>
                </a:solidFill>
                <a:ea typeface="굴림" panose="020B0600000101010101" pitchFamily="50" charset="-127"/>
              </a:rPr>
              <a:t>남겨둔특성을모델훈련의용이셩을위한정규화전처리</a:t>
            </a:r>
            <a:endParaRPr lang="ko-KR" altLang="en-US" sz="2000" dirty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r>
              <a:rPr lang="ko-KR" altLang="en-US" sz="2000" dirty="0">
                <a:solidFill>
                  <a:srgbClr val="000000"/>
                </a:solidFill>
                <a:ea typeface="굴림" panose="020B0600000101010101" pitchFamily="50" charset="-127"/>
              </a:rPr>
              <a:t>▫</a:t>
            </a:r>
            <a:r>
              <a:rPr lang="ko-KR" altLang="en-US" sz="2000" dirty="0" err="1">
                <a:solidFill>
                  <a:srgbClr val="000000"/>
                </a:solidFill>
                <a:ea typeface="굴림" panose="020B0600000101010101" pitchFamily="50" charset="-127"/>
              </a:rPr>
              <a:t>해당전처리과정을거친학습통합데이터를사용해모델학습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514687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0F724B-06ED-4244-98A5-D43B3B380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데이터 정의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3394151"/>
              </p:ext>
            </p:extLst>
          </p:nvPr>
        </p:nvGraphicFramePr>
        <p:xfrm>
          <a:off x="838200" y="1825623"/>
          <a:ext cx="10515600" cy="4254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405033336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07676579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784485867"/>
                    </a:ext>
                  </a:extLst>
                </a:gridCol>
              </a:tblGrid>
              <a:tr h="60776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공정 변수 조건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내용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037358"/>
                  </a:ext>
                </a:extLst>
              </a:tr>
              <a:tr h="607762">
                <a:tc rowSpan="5">
                  <a:txBody>
                    <a:bodyPr/>
                    <a:lstStyle/>
                    <a:p>
                      <a:pPr marL="0" indent="0" algn="ctr" latinLnBrk="1">
                        <a:buFont typeface="+mj-lt"/>
                        <a:buNone/>
                      </a:pPr>
                      <a:r>
                        <a:rPr lang="ko-KR" altLang="en-US" dirty="0" smtClean="0"/>
                        <a:t>독립변수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소재 두께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용접하고자 하는 강판의 두께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3884068"/>
                  </a:ext>
                </a:extLst>
              </a:tr>
              <a:tr h="60776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용접 </a:t>
                      </a:r>
                      <a:r>
                        <a:rPr lang="ko-KR" altLang="en-US" dirty="0" err="1" smtClean="0"/>
                        <a:t>가압력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용접 지점에 가하는 압력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730398"/>
                  </a:ext>
                </a:extLst>
              </a:tr>
              <a:tr h="60776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전류 세기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용접 지점에서 측정된 전류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4283171"/>
                  </a:ext>
                </a:extLst>
              </a:tr>
              <a:tr h="60776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전압 세기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용접 지점에서 측정된 전압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8769064"/>
                  </a:ext>
                </a:extLst>
              </a:tr>
              <a:tr h="60776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통전 시간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전극에 용접 전류를 통한 시간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0874051"/>
                  </a:ext>
                </a:extLst>
              </a:tr>
              <a:tr h="60776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종속변수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불량 여부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제품 각각에 대한 불량 </a:t>
                      </a:r>
                      <a:r>
                        <a:rPr lang="ko-KR" altLang="en-US" dirty="0" err="1" smtClean="0"/>
                        <a:t>선별값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63166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7430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데이터 전처리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2064773"/>
            <a:ext cx="1096051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데이터</a:t>
            </a:r>
            <a:r>
              <a:rPr lang="en-US" altLang="ko-KR" sz="2400" dirty="0"/>
              <a:t>(</a:t>
            </a:r>
            <a:r>
              <a:rPr lang="ko-KR" altLang="en-US" sz="2400" dirty="0"/>
              <a:t>품질</a:t>
            </a:r>
            <a:r>
              <a:rPr lang="en-US" altLang="ko-KR" sz="2400" dirty="0"/>
              <a:t>) </a:t>
            </a:r>
            <a:r>
              <a:rPr lang="ko-KR" altLang="en-US" sz="2400" dirty="0"/>
              <a:t>전처리</a:t>
            </a:r>
          </a:p>
          <a:p>
            <a:r>
              <a:rPr lang="ko-KR" altLang="en-US" sz="2000" dirty="0" smtClean="0"/>
              <a:t>품질 전처리 목적</a:t>
            </a:r>
            <a:endParaRPr lang="ko-KR" altLang="en-US" sz="2000" dirty="0"/>
          </a:p>
          <a:p>
            <a:r>
              <a:rPr lang="ko-KR" altLang="en-US" sz="2000" dirty="0" smtClean="0"/>
              <a:t>실제 공정에서 발생 </a:t>
            </a:r>
            <a:r>
              <a:rPr lang="ko-KR" altLang="en-US" sz="2000" dirty="0" err="1" smtClean="0"/>
              <a:t>하는데이터들은</a:t>
            </a:r>
            <a:r>
              <a:rPr lang="ko-KR" altLang="en-US" sz="2000" dirty="0" smtClean="0"/>
              <a:t> 값이 의미 없거나 누락</a:t>
            </a:r>
            <a:r>
              <a:rPr lang="en-US" altLang="ko-KR" sz="2000" dirty="0"/>
              <a:t>, </a:t>
            </a:r>
            <a:r>
              <a:rPr lang="ko-KR" altLang="en-US" sz="2000" dirty="0" smtClean="0"/>
              <a:t>오타가 발생해 데이터 품질 떨어짐</a:t>
            </a:r>
            <a:endParaRPr lang="ko-KR" altLang="en-US" sz="2000" dirty="0"/>
          </a:p>
          <a:p>
            <a:r>
              <a:rPr lang="ko-KR" altLang="en-US" sz="2000" dirty="0"/>
              <a:t>데이터들의</a:t>
            </a:r>
            <a:r>
              <a:rPr lang="en-US" altLang="ko-KR" sz="2000" dirty="0"/>
              <a:t>5</a:t>
            </a:r>
            <a:r>
              <a:rPr lang="ko-KR" altLang="en-US" sz="2000" dirty="0" smtClean="0"/>
              <a:t>가지품질지수를 파악하고</a:t>
            </a:r>
            <a:r>
              <a:rPr lang="en-US" altLang="ko-KR" sz="2000" dirty="0"/>
              <a:t>, </a:t>
            </a:r>
            <a:r>
              <a:rPr lang="ko-KR" altLang="en-US" sz="2000" dirty="0" smtClean="0"/>
              <a:t>데이터전처리를 통해 품질지수향상</a:t>
            </a:r>
            <a:endParaRPr lang="en-US" altLang="ko-KR" sz="2000" dirty="0" smtClean="0"/>
          </a:p>
          <a:p>
            <a:endParaRPr lang="ko-KR" altLang="en-US" sz="2000" dirty="0"/>
          </a:p>
          <a:p>
            <a:r>
              <a:rPr lang="ko-KR" altLang="en-US" sz="2400" dirty="0" smtClean="0"/>
              <a:t>데이터 유형</a:t>
            </a:r>
            <a:r>
              <a:rPr lang="en-US" altLang="ko-KR" sz="2400" dirty="0"/>
              <a:t>/</a:t>
            </a:r>
            <a:r>
              <a:rPr lang="ko-KR" altLang="en-US" sz="2400" dirty="0"/>
              <a:t>구조</a:t>
            </a:r>
          </a:p>
          <a:p>
            <a:r>
              <a:rPr lang="ko-KR" altLang="en-US" sz="2000" dirty="0"/>
              <a:t>완전성</a:t>
            </a:r>
            <a:r>
              <a:rPr lang="en-US" altLang="ko-KR" sz="2000" dirty="0"/>
              <a:t>(Completeness) : </a:t>
            </a:r>
            <a:r>
              <a:rPr lang="ko-KR" altLang="en-US" sz="2000" dirty="0" err="1" smtClean="0"/>
              <a:t>필수항목에</a:t>
            </a:r>
            <a:r>
              <a:rPr lang="ko-KR" altLang="en-US" sz="2000" dirty="0" smtClean="0"/>
              <a:t> 누락이 없어야 함</a:t>
            </a:r>
            <a:endParaRPr lang="ko-KR" altLang="en-US" sz="2000" dirty="0"/>
          </a:p>
          <a:p>
            <a:r>
              <a:rPr lang="ko-KR" altLang="en-US" sz="2000" dirty="0"/>
              <a:t>유일성</a:t>
            </a:r>
            <a:r>
              <a:rPr lang="en-US" altLang="ko-KR" sz="2000" dirty="0"/>
              <a:t>(Uniqueness): </a:t>
            </a:r>
            <a:r>
              <a:rPr lang="ko-KR" altLang="en-US" sz="2000" dirty="0" smtClean="0"/>
              <a:t>데이터항목은 유일 해야하며 중복되어서도 안됨</a:t>
            </a:r>
            <a:endParaRPr lang="ko-KR" altLang="en-US" sz="2000" dirty="0"/>
          </a:p>
          <a:p>
            <a:r>
              <a:rPr lang="ko-KR" altLang="en-US" sz="2000" dirty="0"/>
              <a:t>유효성</a:t>
            </a:r>
            <a:r>
              <a:rPr lang="en-US" altLang="ko-KR" sz="2000" dirty="0"/>
              <a:t>(Validity) : </a:t>
            </a:r>
            <a:r>
              <a:rPr lang="ko-KR" altLang="en-US" sz="2000" dirty="0" smtClean="0"/>
              <a:t>정해진 유효 </a:t>
            </a:r>
            <a:r>
              <a:rPr lang="ko-KR" altLang="en-US" sz="2000" dirty="0" err="1" smtClean="0"/>
              <a:t>범위및</a:t>
            </a:r>
            <a:r>
              <a:rPr lang="ko-KR" altLang="en-US" sz="2000" dirty="0" smtClean="0"/>
              <a:t> 도메인을 충족</a:t>
            </a:r>
            <a:endParaRPr lang="ko-KR" altLang="en-US" sz="2000" dirty="0"/>
          </a:p>
          <a:p>
            <a:r>
              <a:rPr lang="ko-KR" altLang="en-US" sz="2000" dirty="0"/>
              <a:t>일관성</a:t>
            </a:r>
            <a:r>
              <a:rPr lang="en-US" altLang="ko-KR" sz="2000" dirty="0"/>
              <a:t>(Consistency) : </a:t>
            </a:r>
            <a:r>
              <a:rPr lang="ko-KR" altLang="en-US" sz="2000" dirty="0"/>
              <a:t>구조</a:t>
            </a:r>
            <a:r>
              <a:rPr lang="en-US" altLang="ko-KR" sz="2000" dirty="0"/>
              <a:t>, </a:t>
            </a:r>
            <a:r>
              <a:rPr lang="ko-KR" altLang="en-US" sz="2000" dirty="0"/>
              <a:t>값</a:t>
            </a:r>
            <a:r>
              <a:rPr lang="en-US" altLang="ko-KR" sz="2000" dirty="0"/>
              <a:t>, </a:t>
            </a:r>
            <a:r>
              <a:rPr lang="ko-KR" altLang="en-US" sz="2000" dirty="0" smtClean="0"/>
              <a:t>표현 형태가 일관되게 정의되고</a:t>
            </a:r>
            <a:r>
              <a:rPr lang="en-US" altLang="ko-KR" sz="2000" dirty="0"/>
              <a:t>, </a:t>
            </a:r>
            <a:r>
              <a:rPr lang="ko-KR" altLang="en-US" sz="2000" dirty="0" smtClean="0"/>
              <a:t>서로 일치</a:t>
            </a:r>
            <a:endParaRPr lang="ko-KR" altLang="en-US" sz="2000" dirty="0"/>
          </a:p>
          <a:p>
            <a:r>
              <a:rPr lang="ko-KR" altLang="en-US" sz="2000" dirty="0"/>
              <a:t>정확성</a:t>
            </a:r>
            <a:r>
              <a:rPr lang="en-US" altLang="ko-KR" sz="2000" dirty="0"/>
              <a:t>(</a:t>
            </a:r>
            <a:r>
              <a:rPr lang="en-US" altLang="ko-KR" sz="2000" dirty="0" err="1"/>
              <a:t>Accuraty</a:t>
            </a:r>
            <a:r>
              <a:rPr lang="en-US" altLang="ko-KR" sz="2000" dirty="0"/>
              <a:t>) : </a:t>
            </a:r>
            <a:r>
              <a:rPr lang="ko-KR" altLang="en-US" sz="2000" dirty="0" smtClean="0"/>
              <a:t>실제 존재하는 객체의 표현 값이 정확하게 </a:t>
            </a:r>
            <a:r>
              <a:rPr lang="ko-KR" altLang="en-US" sz="2000" dirty="0" err="1" smtClean="0"/>
              <a:t>뱐영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330939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용접 데이터 품질 지수</a:t>
            </a:r>
            <a:endParaRPr lang="ko-KR" altLang="en-US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8148622"/>
              </p:ext>
            </p:extLst>
          </p:nvPr>
        </p:nvGraphicFramePr>
        <p:xfrm>
          <a:off x="1435100" y="2002776"/>
          <a:ext cx="9321800" cy="41620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4360">
                  <a:extLst>
                    <a:ext uri="{9D8B030D-6E8A-4147-A177-3AD203B41FA5}">
                      <a16:colId xmlns:a16="http://schemas.microsoft.com/office/drawing/2014/main" val="2656803043"/>
                    </a:ext>
                  </a:extLst>
                </a:gridCol>
                <a:gridCol w="1864360">
                  <a:extLst>
                    <a:ext uri="{9D8B030D-6E8A-4147-A177-3AD203B41FA5}">
                      <a16:colId xmlns:a16="http://schemas.microsoft.com/office/drawing/2014/main" val="1417343444"/>
                    </a:ext>
                  </a:extLst>
                </a:gridCol>
                <a:gridCol w="1864360">
                  <a:extLst>
                    <a:ext uri="{9D8B030D-6E8A-4147-A177-3AD203B41FA5}">
                      <a16:colId xmlns:a16="http://schemas.microsoft.com/office/drawing/2014/main" val="2191253850"/>
                    </a:ext>
                  </a:extLst>
                </a:gridCol>
                <a:gridCol w="1864360">
                  <a:extLst>
                    <a:ext uri="{9D8B030D-6E8A-4147-A177-3AD203B41FA5}">
                      <a16:colId xmlns:a16="http://schemas.microsoft.com/office/drawing/2014/main" val="1909970608"/>
                    </a:ext>
                  </a:extLst>
                </a:gridCol>
                <a:gridCol w="1864360">
                  <a:extLst>
                    <a:ext uri="{9D8B030D-6E8A-4147-A177-3AD203B41FA5}">
                      <a16:colId xmlns:a16="http://schemas.microsoft.com/office/drawing/2014/main" val="2427791587"/>
                    </a:ext>
                  </a:extLst>
                </a:gridCol>
              </a:tblGrid>
              <a:tr h="594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구분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품질지수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가중치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가중치 지수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/>
                        <a:t>오류율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9111510"/>
                  </a:ext>
                </a:extLst>
              </a:tr>
              <a:tr h="594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완전성 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누락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99.94%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80%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79.95%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0.06%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2083417"/>
                  </a:ext>
                </a:extLst>
              </a:tr>
              <a:tr h="594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유일성 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중복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1117791"/>
                  </a:ext>
                </a:extLst>
              </a:tr>
              <a:tr h="594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유효성 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유효</a:t>
                      </a:r>
                      <a:r>
                        <a:rPr lang="en-US" altLang="ko-KR" dirty="0" smtClean="0"/>
                        <a:t>)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97.93%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19.59%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2.07%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5766797"/>
                  </a:ext>
                </a:extLst>
              </a:tr>
              <a:tr h="594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일관성 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표현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9711241"/>
                  </a:ext>
                </a:extLst>
              </a:tr>
              <a:tr h="594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정확성 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실제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1754964"/>
                  </a:ext>
                </a:extLst>
              </a:tr>
              <a:tr h="594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품질 지수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98.94%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99.54%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0.46%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66449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884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19E1C5D7-250D-4F95-99A4-13FE00A9D0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765" y="1541892"/>
            <a:ext cx="5651779" cy="2195919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ABD7063-441A-46B4-9111-7F6F310897C6}"/>
              </a:ext>
            </a:extLst>
          </p:cNvPr>
          <p:cNvSpPr txBox="1"/>
          <p:nvPr/>
        </p:nvSpPr>
        <p:spPr>
          <a:xfrm>
            <a:off x="6999965" y="1541892"/>
            <a:ext cx="4037003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본 프로젝트는 </a:t>
            </a:r>
            <a:r>
              <a:rPr lang="en-US" altLang="ko-KR" dirty="0"/>
              <a:t>label</a:t>
            </a:r>
            <a:r>
              <a:rPr lang="ko-KR" altLang="en-US" dirty="0"/>
              <a:t>이 제대로 명시되어 있지 않은 데이터에 대한 분석이기 때문에 </a:t>
            </a:r>
            <a:r>
              <a:rPr lang="ko-KR" altLang="en-US" dirty="0" err="1"/>
              <a:t>오토인코더</a:t>
            </a:r>
            <a:r>
              <a:rPr lang="ko-KR" altLang="en-US" dirty="0"/>
              <a:t> 를 사용</a:t>
            </a:r>
            <a:endParaRPr lang="en-US" altLang="ko-KR" dirty="0"/>
          </a:p>
          <a:p>
            <a:endParaRPr lang="ko-KR" altLang="en-US" dirty="0"/>
          </a:p>
          <a:p>
            <a:r>
              <a:rPr lang="ko-KR" altLang="en-US" sz="2000" b="1" dirty="0"/>
              <a:t>준 지도 학습에 </a:t>
            </a:r>
            <a:r>
              <a:rPr lang="ko-KR" altLang="en-US" dirty="0"/>
              <a:t>필요한 </a:t>
            </a:r>
            <a:r>
              <a:rPr lang="en-US" altLang="ko-KR" dirty="0"/>
              <a:t>Tensor, torch, </a:t>
            </a:r>
            <a:r>
              <a:rPr lang="en-US" altLang="ko-KR" dirty="0" err="1"/>
              <a:t>sciket</a:t>
            </a:r>
            <a:r>
              <a:rPr lang="en-US" altLang="ko-KR" dirty="0"/>
              <a:t>-learn </a:t>
            </a:r>
            <a:r>
              <a:rPr lang="ko-KR" altLang="en-US" dirty="0"/>
              <a:t>등 필요한 라이브러리를 호출 및 기호에 맞게 지정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0552EC-C63D-4A94-AC36-A7A7D30D5ED1}"/>
              </a:ext>
            </a:extLst>
          </p:cNvPr>
          <p:cNvSpPr txBox="1"/>
          <p:nvPr/>
        </p:nvSpPr>
        <p:spPr>
          <a:xfrm>
            <a:off x="1060765" y="3880994"/>
            <a:ext cx="99762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#</a:t>
            </a:r>
            <a:r>
              <a:rPr lang="en-US" altLang="ko-KR" dirty="0" err="1"/>
              <a:t>pyTorch</a:t>
            </a:r>
            <a:r>
              <a:rPr lang="en-US" altLang="ko-KR" dirty="0"/>
              <a:t> = Python</a:t>
            </a:r>
            <a:r>
              <a:rPr lang="ko-KR" altLang="en-US" dirty="0"/>
              <a:t>을 위한 오픈소스 머신 러닝 라이브러리</a:t>
            </a:r>
            <a:endParaRPr lang="en-US" altLang="ko-KR" dirty="0"/>
          </a:p>
          <a:p>
            <a:r>
              <a:rPr lang="en-US" altLang="ko-KR" dirty="0" err="1"/>
              <a:t>numpy</a:t>
            </a:r>
            <a:r>
              <a:rPr lang="en-US" altLang="ko-KR" dirty="0"/>
              <a:t>, pandas = </a:t>
            </a:r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ko-KR" altLang="en-US" dirty="0"/>
              <a:t> 과정에서 필요한 데이터를 지정</a:t>
            </a:r>
            <a:r>
              <a:rPr lang="en-US" altLang="ko-KR" dirty="0"/>
              <a:t> </a:t>
            </a:r>
            <a:r>
              <a:rPr lang="ko-KR" altLang="en-US" dirty="0"/>
              <a:t>및 </a:t>
            </a:r>
            <a:r>
              <a:rPr lang="ko-KR" altLang="en-US" dirty="0" err="1"/>
              <a:t>슬라이싱</a:t>
            </a:r>
            <a:r>
              <a:rPr lang="ko-KR" altLang="en-US" dirty="0"/>
              <a:t> 하는데 유용한 모듈</a:t>
            </a:r>
            <a:endParaRPr lang="en-US" altLang="ko-KR" dirty="0"/>
          </a:p>
          <a:p>
            <a:r>
              <a:rPr lang="en-US" altLang="ko-KR" dirty="0" err="1"/>
              <a:t>scikeit</a:t>
            </a:r>
            <a:r>
              <a:rPr lang="en-US" altLang="ko-KR" dirty="0"/>
              <a:t>-learn = </a:t>
            </a:r>
            <a:r>
              <a:rPr lang="ko-KR" altLang="en-US" dirty="0" err="1"/>
              <a:t>머신러닝</a:t>
            </a:r>
            <a:r>
              <a:rPr lang="ko-KR" altLang="en-US" dirty="0"/>
              <a:t> 분석에 사용되는 라이브러리</a:t>
            </a:r>
            <a:endParaRPr lang="en-US" altLang="ko-KR" dirty="0"/>
          </a:p>
          <a:p>
            <a:r>
              <a:rPr lang="en-US" altLang="ko-KR" dirty="0"/>
              <a:t>TensorFlow = </a:t>
            </a:r>
            <a:r>
              <a:rPr lang="ko-KR" altLang="en-US" dirty="0" err="1"/>
              <a:t>딥러닝</a:t>
            </a:r>
            <a:r>
              <a:rPr lang="ko-KR" altLang="en-US" dirty="0"/>
              <a:t> 분석에 사용되는 라이브러리</a:t>
            </a:r>
          </a:p>
        </p:txBody>
      </p:sp>
    </p:spTree>
    <p:extLst>
      <p:ext uri="{BB962C8B-B14F-4D97-AF65-F5344CB8AC3E}">
        <p14:creationId xmlns:p14="http://schemas.microsoft.com/office/powerpoint/2010/main" val="2190205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D729D7B6-7636-4453-B237-1CE4A112F7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22" y="961615"/>
            <a:ext cx="10600011" cy="1579609"/>
          </a:xfr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4C913F6-95C4-4EB5-876D-4C3A08C291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04" y="2739189"/>
            <a:ext cx="11524249" cy="261887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E777FE8-5554-448B-9E9D-D7FA72E04B57}"/>
              </a:ext>
            </a:extLst>
          </p:cNvPr>
          <p:cNvSpPr txBox="1"/>
          <p:nvPr/>
        </p:nvSpPr>
        <p:spPr>
          <a:xfrm>
            <a:off x="1740568" y="117319"/>
            <a:ext cx="87108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/>
              <a:t>1. </a:t>
            </a:r>
            <a:r>
              <a:rPr lang="ko-KR" altLang="en-US" sz="3600" dirty="0"/>
              <a:t>데이터 </a:t>
            </a:r>
            <a:r>
              <a:rPr lang="ko-KR" altLang="en-US" sz="3600" dirty="0" err="1"/>
              <a:t>전처리</a:t>
            </a:r>
            <a:r>
              <a:rPr lang="ko-KR" altLang="en-US" sz="3600" dirty="0"/>
              <a:t> 대상 </a:t>
            </a:r>
            <a:r>
              <a:rPr lang="ko-KR" altLang="en-US" sz="3600" dirty="0" err="1"/>
              <a:t>읽어들이기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4104211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76061F5-202E-4D44-8730-304CB81751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78965"/>
            <a:ext cx="8468475" cy="1199397"/>
          </a:xfrm>
          <a:prstGeom prst="rect">
            <a:avLst/>
          </a:prstGeom>
        </p:spPr>
      </p:pic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68D30C0-4427-4716-BA41-3B43DDCBC4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9060242"/>
              </p:ext>
            </p:extLst>
          </p:nvPr>
        </p:nvGraphicFramePr>
        <p:xfrm>
          <a:off x="838200" y="2722519"/>
          <a:ext cx="10515600" cy="2194560"/>
        </p:xfrm>
        <a:graphic>
          <a:graphicData uri="http://schemas.openxmlformats.org/drawingml/2006/table">
            <a:tbl>
              <a:tblPr/>
              <a:tblGrid>
                <a:gridCol w="2103120">
                  <a:extLst>
                    <a:ext uri="{9D8B030D-6E8A-4147-A177-3AD203B41FA5}">
                      <a16:colId xmlns:a16="http://schemas.microsoft.com/office/drawing/2014/main" val="273928541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023861494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803909790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71369036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2859388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b="1" dirty="0" err="1">
                          <a:effectLst/>
                        </a:rPr>
                        <a:t>index_col</a:t>
                      </a:r>
                      <a:r>
                        <a:rPr lang="en-US" altLang="ko-KR" b="1" dirty="0">
                          <a:effectLst/>
                        </a:rPr>
                        <a:t> = </a:t>
                      </a:r>
                      <a:r>
                        <a:rPr lang="en-US" altLang="ko-KR" b="1" dirty="0" err="1">
                          <a:effectLst/>
                        </a:rPr>
                        <a:t>idx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weld force(bar)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weld current(kA)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weld Voltage(v)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weld time(</a:t>
                      </a:r>
                      <a:r>
                        <a:rPr lang="en-US" b="1" dirty="0" err="1">
                          <a:effectLst/>
                        </a:rPr>
                        <a:t>ms</a:t>
                      </a:r>
                      <a:r>
                        <a:rPr lang="en-US" b="1" dirty="0">
                          <a:effectLst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79939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b="1" dirty="0">
                          <a:effectLst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dirty="0">
                          <a:effectLst/>
                        </a:rPr>
                        <a:t>2.33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>
                          <a:effectLst/>
                        </a:rPr>
                        <a:t>14.57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dirty="0">
                          <a:effectLst/>
                        </a:rPr>
                        <a:t>2.701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dirty="0">
                          <a:effectLst/>
                        </a:rPr>
                        <a:t>72.0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9369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b="1">
                          <a:effectLst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dirty="0">
                          <a:effectLst/>
                        </a:rPr>
                        <a:t>2.36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dirty="0">
                          <a:effectLst/>
                        </a:rPr>
                        <a:t>14.57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>
                          <a:effectLst/>
                        </a:rPr>
                        <a:t>2.701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>
                          <a:effectLst/>
                        </a:rPr>
                        <a:t>72.0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69964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b="1">
                          <a:effectLst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>
                          <a:effectLst/>
                        </a:rPr>
                        <a:t>2.37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dirty="0">
                          <a:effectLst/>
                        </a:rPr>
                        <a:t>14.54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dirty="0">
                          <a:effectLst/>
                        </a:rPr>
                        <a:t>2.703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>
                          <a:effectLst/>
                        </a:rPr>
                        <a:t>71.0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8976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b="1">
                          <a:effectLst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>
                          <a:effectLst/>
                        </a:rPr>
                        <a:t>2.37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>
                          <a:effectLst/>
                        </a:rPr>
                        <a:t>14.54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dirty="0">
                          <a:effectLst/>
                        </a:rPr>
                        <a:t>2.703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dirty="0">
                          <a:effectLst/>
                        </a:rPr>
                        <a:t>72.0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27280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b="1">
                          <a:effectLst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>
                          <a:effectLst/>
                        </a:rPr>
                        <a:t>2.36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>
                          <a:effectLst/>
                        </a:rPr>
                        <a:t>14.56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>
                          <a:effectLst/>
                        </a:rPr>
                        <a:t>2.704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dirty="0">
                          <a:effectLst/>
                        </a:rPr>
                        <a:t>72.0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120446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A5E3652-A242-4068-9E53-11E1CB1F5654}"/>
              </a:ext>
            </a:extLst>
          </p:cNvPr>
          <p:cNvSpPr txBox="1"/>
          <p:nvPr/>
        </p:nvSpPr>
        <p:spPr>
          <a:xfrm>
            <a:off x="1740568" y="117319"/>
            <a:ext cx="87108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/>
              <a:t>3. </a:t>
            </a:r>
            <a:r>
              <a:rPr lang="ko-KR" altLang="en-US" sz="3600" dirty="0" err="1"/>
              <a:t>전처리</a:t>
            </a:r>
            <a:r>
              <a:rPr lang="ko-KR" altLang="en-US" sz="3600" dirty="0"/>
              <a:t> 과정에서 </a:t>
            </a:r>
            <a:r>
              <a:rPr lang="ko-KR" altLang="en-US" sz="3600" dirty="0" err="1"/>
              <a:t>필요없는</a:t>
            </a:r>
            <a:r>
              <a:rPr lang="ko-KR" altLang="en-US" sz="3600" dirty="0"/>
              <a:t> 열 제거</a:t>
            </a:r>
          </a:p>
        </p:txBody>
      </p:sp>
    </p:spTree>
    <p:extLst>
      <p:ext uri="{BB962C8B-B14F-4D97-AF65-F5344CB8AC3E}">
        <p14:creationId xmlns:p14="http://schemas.microsoft.com/office/powerpoint/2010/main" val="3160241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6E231E0-A69E-45EC-BAAD-E08F9081AB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500" y="932986"/>
            <a:ext cx="7658866" cy="668310"/>
          </a:xfrm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85C50AFB-260B-462A-9EF2-B315D7202E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337542"/>
              </p:ext>
            </p:extLst>
          </p:nvPr>
        </p:nvGraphicFramePr>
        <p:xfrm>
          <a:off x="1150500" y="2406315"/>
          <a:ext cx="9890999" cy="3551540"/>
        </p:xfrm>
        <a:graphic>
          <a:graphicData uri="http://schemas.openxmlformats.org/drawingml/2006/table">
            <a:tbl>
              <a:tblPr/>
              <a:tblGrid>
                <a:gridCol w="1329000">
                  <a:extLst>
                    <a:ext uri="{9D8B030D-6E8A-4147-A177-3AD203B41FA5}">
                      <a16:colId xmlns:a16="http://schemas.microsoft.com/office/drawing/2014/main" val="2498662801"/>
                    </a:ext>
                  </a:extLst>
                </a:gridCol>
                <a:gridCol w="1329000">
                  <a:extLst>
                    <a:ext uri="{9D8B030D-6E8A-4147-A177-3AD203B41FA5}">
                      <a16:colId xmlns:a16="http://schemas.microsoft.com/office/drawing/2014/main" val="1233854620"/>
                    </a:ext>
                  </a:extLst>
                </a:gridCol>
                <a:gridCol w="1916999">
                  <a:extLst>
                    <a:ext uri="{9D8B030D-6E8A-4147-A177-3AD203B41FA5}">
                      <a16:colId xmlns:a16="http://schemas.microsoft.com/office/drawing/2014/main" val="104649430"/>
                    </a:ext>
                  </a:extLst>
                </a:gridCol>
                <a:gridCol w="1329000">
                  <a:extLst>
                    <a:ext uri="{9D8B030D-6E8A-4147-A177-3AD203B41FA5}">
                      <a16:colId xmlns:a16="http://schemas.microsoft.com/office/drawing/2014/main" val="157704994"/>
                    </a:ext>
                  </a:extLst>
                </a:gridCol>
                <a:gridCol w="1329000">
                  <a:extLst>
                    <a:ext uri="{9D8B030D-6E8A-4147-A177-3AD203B41FA5}">
                      <a16:colId xmlns:a16="http://schemas.microsoft.com/office/drawing/2014/main" val="854358797"/>
                    </a:ext>
                  </a:extLst>
                </a:gridCol>
                <a:gridCol w="1329000">
                  <a:extLst>
                    <a:ext uri="{9D8B030D-6E8A-4147-A177-3AD203B41FA5}">
                      <a16:colId xmlns:a16="http://schemas.microsoft.com/office/drawing/2014/main" val="4242792101"/>
                    </a:ext>
                  </a:extLst>
                </a:gridCol>
                <a:gridCol w="1329000">
                  <a:extLst>
                    <a:ext uri="{9D8B030D-6E8A-4147-A177-3AD203B41FA5}">
                      <a16:colId xmlns:a16="http://schemas.microsoft.com/office/drawing/2014/main" val="3672177916"/>
                    </a:ext>
                  </a:extLst>
                </a:gridCol>
              </a:tblGrid>
              <a:tr h="462946">
                <a:tc>
                  <a:txBody>
                    <a:bodyPr/>
                    <a:lstStyle/>
                    <a:p>
                      <a:pPr algn="r" fontAlgn="ctr"/>
                      <a:endParaRPr lang="ko-KR" altLang="en-US" sz="1400" b="1">
                        <a:effectLst/>
                      </a:endParaRP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Thickness 1(mm)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Thickness 2(mm)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weld force(bar)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weld current(kA)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weld Voltage(v)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weld time(ms)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6125071"/>
                  </a:ext>
                </a:extLst>
              </a:tr>
              <a:tr h="38196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count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1.193900e+04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1.193900e+04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 dirty="0">
                          <a:effectLst/>
                        </a:rPr>
                        <a:t>11939.000000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11939.000000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11939.000000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11939.000000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6161855"/>
                  </a:ext>
                </a:extLst>
              </a:tr>
              <a:tr h="38196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mean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7.000000e-01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7.000000e-01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2.787925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 dirty="0">
                          <a:effectLst/>
                        </a:rPr>
                        <a:t>14.711208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 dirty="0">
                          <a:effectLst/>
                        </a:rPr>
                        <a:t>2.704223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71.724123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5778382"/>
                  </a:ext>
                </a:extLst>
              </a:tr>
              <a:tr h="38196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std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1.113600e-13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1.113600e-13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1.455966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0.099000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0.024700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0.632049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7344791"/>
                  </a:ext>
                </a:extLst>
              </a:tr>
              <a:tr h="38196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min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7.000000e-01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7.000000e-01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1.740000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14.520000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2.464000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70.000000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3200794"/>
                  </a:ext>
                </a:extLst>
              </a:tr>
              <a:tr h="3819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 b="1">
                          <a:effectLst/>
                        </a:rPr>
                        <a:t>25%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7.000000e-01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7.000000e-01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2.310000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14.610000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2.699000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 dirty="0">
                          <a:effectLst/>
                        </a:rPr>
                        <a:t>71.000000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580243"/>
                  </a:ext>
                </a:extLst>
              </a:tr>
              <a:tr h="3819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 b="1">
                          <a:effectLst/>
                        </a:rPr>
                        <a:t>50%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7.000000e-01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7.000000e-01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2.340000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 dirty="0">
                          <a:effectLst/>
                        </a:rPr>
                        <a:t>14.730000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2.702000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72.000000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1971015"/>
                  </a:ext>
                </a:extLst>
              </a:tr>
              <a:tr h="38196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 b="1">
                          <a:effectLst/>
                        </a:rPr>
                        <a:t>75%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7.000000e-01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7.000000e-01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2.370000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14.750000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2.706000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72.000000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1251969"/>
                  </a:ext>
                </a:extLst>
              </a:tr>
              <a:tr h="38196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max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7.000000e-01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7.000000e-01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10.540000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15.070000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>
                          <a:effectLst/>
                        </a:rPr>
                        <a:t>2.861000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 dirty="0">
                          <a:effectLst/>
                        </a:rPr>
                        <a:t>73.000000</a:t>
                      </a:r>
                    </a:p>
                  </a:txBody>
                  <a:tcPr marL="69069" marR="69069" marT="34534" marB="345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5640992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1176CBD0-6E8F-4596-9D84-EC408ACE35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500" y="1981241"/>
            <a:ext cx="2989939" cy="3334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2F08FF-1CB3-423D-9A94-C4FC29C14B18}"/>
              </a:ext>
            </a:extLst>
          </p:cNvPr>
          <p:cNvSpPr txBox="1"/>
          <p:nvPr/>
        </p:nvSpPr>
        <p:spPr>
          <a:xfrm>
            <a:off x="1740568" y="117319"/>
            <a:ext cx="87108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/>
              <a:t>2. </a:t>
            </a:r>
            <a:r>
              <a:rPr lang="ko-KR" altLang="en-US" sz="3600" dirty="0"/>
              <a:t>데이터의 특성 확인</a:t>
            </a:r>
          </a:p>
        </p:txBody>
      </p:sp>
    </p:spTree>
    <p:extLst>
      <p:ext uri="{BB962C8B-B14F-4D97-AF65-F5344CB8AC3E}">
        <p14:creationId xmlns:p14="http://schemas.microsoft.com/office/powerpoint/2010/main" val="1646672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C835A7-6890-4E15-9822-F777707FE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분석배경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8C81D4-06FA-444B-B0E4-F558B4827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7301" y="1690688"/>
            <a:ext cx="6400800" cy="464177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en-US" sz="3600" dirty="0" smtClean="0"/>
              <a:t>용접</a:t>
            </a:r>
            <a:endParaRPr lang="en-US" altLang="ko-KR" sz="3600" dirty="0" smtClean="0"/>
          </a:p>
          <a:p>
            <a:pPr marL="0" indent="0">
              <a:buNone/>
            </a:pPr>
            <a:endParaRPr lang="en-US" altLang="ko-KR" sz="2400" dirty="0" smtClean="0">
              <a:latin typeface="+mj-lt"/>
            </a:endParaRPr>
          </a:p>
          <a:p>
            <a:r>
              <a:rPr lang="ko-KR" altLang="en-US" sz="2400" dirty="0" err="1" smtClean="0">
                <a:latin typeface="+mj-lt"/>
              </a:rPr>
              <a:t>고체상태에</a:t>
            </a:r>
            <a:r>
              <a:rPr lang="ko-KR" altLang="en-US" sz="2400" dirty="0" smtClean="0">
                <a:latin typeface="+mj-lt"/>
              </a:rPr>
              <a:t> </a:t>
            </a:r>
            <a:r>
              <a:rPr lang="ko-KR" altLang="en-US" sz="2400" dirty="0">
                <a:latin typeface="+mj-lt"/>
              </a:rPr>
              <a:t>있는 두 개의 금속 재료를 열이나 압력 또는 열과 압력을 동시에  가해서 서로 접합 시키는 기술</a:t>
            </a:r>
            <a:endParaRPr lang="en-US" altLang="ko-KR" sz="2400" dirty="0">
              <a:latin typeface="+mj-lt"/>
            </a:endParaRPr>
          </a:p>
          <a:p>
            <a:r>
              <a:rPr lang="ko-KR" altLang="en-US" sz="2400" dirty="0" err="1">
                <a:latin typeface="+mj-lt"/>
              </a:rPr>
              <a:t>야금적</a:t>
            </a:r>
            <a:r>
              <a:rPr lang="ko-KR" altLang="en-US" sz="2400" dirty="0">
                <a:latin typeface="+mj-lt"/>
              </a:rPr>
              <a:t> </a:t>
            </a:r>
            <a:r>
              <a:rPr lang="ko-KR" altLang="en-US" sz="2400" dirty="0" err="1">
                <a:latin typeface="+mj-lt"/>
              </a:rPr>
              <a:t>접합법</a:t>
            </a:r>
            <a:r>
              <a:rPr lang="ko-KR" altLang="en-US" sz="2400" dirty="0">
                <a:latin typeface="+mj-lt"/>
              </a:rPr>
              <a:t> 이라고도 하며 금속과 금속을 물리적</a:t>
            </a:r>
            <a:r>
              <a:rPr lang="en-US" altLang="ko-KR" sz="2400" dirty="0">
                <a:latin typeface="+mj-lt"/>
              </a:rPr>
              <a:t>, </a:t>
            </a:r>
            <a:r>
              <a:rPr lang="ko-KR" altLang="en-US" sz="2400" dirty="0">
                <a:latin typeface="+mj-lt"/>
              </a:rPr>
              <a:t>화학적으로 충분히 접근시켰을 때 생기는 원자와 원자 사이의 인력으로 접합되는 것으로 </a:t>
            </a:r>
            <a:r>
              <a:rPr lang="en-US" altLang="ko-KR" sz="2400" dirty="0">
                <a:latin typeface="+mj-lt"/>
              </a:rPr>
              <a:t>Newton</a:t>
            </a:r>
            <a:r>
              <a:rPr lang="ko-KR" altLang="en-US" sz="2400" dirty="0">
                <a:latin typeface="+mj-lt"/>
              </a:rPr>
              <a:t>의 만류인력 법칙에 따라서 금속 원자들 사이의 인력에 의해 두 금속은 굳게 결합됨</a:t>
            </a:r>
            <a:endParaRPr lang="en-US" altLang="ko-KR" sz="2400" dirty="0">
              <a:latin typeface="+mj-lt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D909A49-B028-4465-96C1-978DA3E452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80" y="2015732"/>
            <a:ext cx="4644421" cy="3061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380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553F50C-6E1F-448C-90FA-FDDD7EBBEA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023" y="125143"/>
            <a:ext cx="8741063" cy="114718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F92EC0D-6CC3-4B6D-A723-A5AD7D01F6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023" y="1272330"/>
            <a:ext cx="2531289" cy="299266"/>
          </a:xfrm>
          <a:prstGeom prst="rect">
            <a:avLst/>
          </a:prstGeom>
        </p:spPr>
      </p:pic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922A731F-F894-4EAF-90F0-37617B8553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6344367"/>
              </p:ext>
            </p:extLst>
          </p:nvPr>
        </p:nvGraphicFramePr>
        <p:xfrm>
          <a:off x="989836" y="1821550"/>
          <a:ext cx="9565717" cy="4248734"/>
        </p:xfrm>
        <a:graphic>
          <a:graphicData uri="http://schemas.openxmlformats.org/drawingml/2006/table">
            <a:tbl>
              <a:tblPr/>
              <a:tblGrid>
                <a:gridCol w="1366531">
                  <a:extLst>
                    <a:ext uri="{9D8B030D-6E8A-4147-A177-3AD203B41FA5}">
                      <a16:colId xmlns:a16="http://schemas.microsoft.com/office/drawing/2014/main" val="791284274"/>
                    </a:ext>
                  </a:extLst>
                </a:gridCol>
                <a:gridCol w="1366531">
                  <a:extLst>
                    <a:ext uri="{9D8B030D-6E8A-4147-A177-3AD203B41FA5}">
                      <a16:colId xmlns:a16="http://schemas.microsoft.com/office/drawing/2014/main" val="2531689956"/>
                    </a:ext>
                  </a:extLst>
                </a:gridCol>
                <a:gridCol w="1366531">
                  <a:extLst>
                    <a:ext uri="{9D8B030D-6E8A-4147-A177-3AD203B41FA5}">
                      <a16:colId xmlns:a16="http://schemas.microsoft.com/office/drawing/2014/main" val="2721823544"/>
                    </a:ext>
                  </a:extLst>
                </a:gridCol>
                <a:gridCol w="1366531">
                  <a:extLst>
                    <a:ext uri="{9D8B030D-6E8A-4147-A177-3AD203B41FA5}">
                      <a16:colId xmlns:a16="http://schemas.microsoft.com/office/drawing/2014/main" val="1409103550"/>
                    </a:ext>
                  </a:extLst>
                </a:gridCol>
                <a:gridCol w="1366531">
                  <a:extLst>
                    <a:ext uri="{9D8B030D-6E8A-4147-A177-3AD203B41FA5}">
                      <a16:colId xmlns:a16="http://schemas.microsoft.com/office/drawing/2014/main" val="2614913677"/>
                    </a:ext>
                  </a:extLst>
                </a:gridCol>
                <a:gridCol w="1366531">
                  <a:extLst>
                    <a:ext uri="{9D8B030D-6E8A-4147-A177-3AD203B41FA5}">
                      <a16:colId xmlns:a16="http://schemas.microsoft.com/office/drawing/2014/main" val="458448090"/>
                    </a:ext>
                  </a:extLst>
                </a:gridCol>
                <a:gridCol w="1366531">
                  <a:extLst>
                    <a:ext uri="{9D8B030D-6E8A-4147-A177-3AD203B41FA5}">
                      <a16:colId xmlns:a16="http://schemas.microsoft.com/office/drawing/2014/main" val="516148636"/>
                    </a:ext>
                  </a:extLst>
                </a:gridCol>
              </a:tblGrid>
              <a:tr h="586962">
                <a:tc>
                  <a:txBody>
                    <a:bodyPr/>
                    <a:lstStyle/>
                    <a:p>
                      <a:pPr algn="r" fontAlgn="ctr"/>
                      <a:endParaRPr lang="ko-KR" altLang="en-US" sz="1700" b="1" dirty="0">
                        <a:effectLst/>
                      </a:endParaRP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>
                          <a:effectLst/>
                        </a:rPr>
                        <a:t>Thickness 1(mm)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>
                          <a:effectLst/>
                        </a:rPr>
                        <a:t>Thickness 2(mm)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>
                          <a:effectLst/>
                        </a:rPr>
                        <a:t>weld force(bar)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>
                          <a:effectLst/>
                        </a:rPr>
                        <a:t>weld current(kA)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>
                          <a:effectLst/>
                        </a:rPr>
                        <a:t>weld Voltage(v)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>
                          <a:effectLst/>
                        </a:rPr>
                        <a:t>weld time(ms)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7920887"/>
                  </a:ext>
                </a:extLst>
              </a:tr>
              <a:tr h="58696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>
                          <a:effectLst/>
                        </a:rPr>
                        <a:t>Thickness 1(mm)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dirty="0" err="1">
                          <a:effectLst/>
                        </a:rPr>
                        <a:t>NaN</a:t>
                      </a:r>
                      <a:endParaRPr lang="en-US" sz="1700" dirty="0">
                        <a:effectLst/>
                      </a:endParaRP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NaN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NaN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NaN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NaN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NaN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9565601"/>
                  </a:ext>
                </a:extLst>
              </a:tr>
              <a:tr h="58696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>
                          <a:effectLst/>
                        </a:rPr>
                        <a:t>Thickness 2(mm)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NaN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NaN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NaN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dirty="0" err="1">
                          <a:effectLst/>
                        </a:rPr>
                        <a:t>NaN</a:t>
                      </a:r>
                      <a:endParaRPr lang="en-US" sz="1700" dirty="0">
                        <a:effectLst/>
                      </a:endParaRP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NaN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NaN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6732836"/>
                  </a:ext>
                </a:extLst>
              </a:tr>
              <a:tr h="58696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>
                          <a:effectLst/>
                        </a:rPr>
                        <a:t>weld force(bar)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NaN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NaN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dirty="0">
                          <a:effectLst/>
                        </a:rPr>
                        <a:t>1.000000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>
                          <a:effectLst/>
                        </a:rPr>
                        <a:t>0.411675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>
                          <a:effectLst/>
                        </a:rPr>
                        <a:t>0.133876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>
                          <a:effectLst/>
                        </a:rPr>
                        <a:t>-0.005557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7449429"/>
                  </a:ext>
                </a:extLst>
              </a:tr>
              <a:tr h="58696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>
                          <a:effectLst/>
                        </a:rPr>
                        <a:t>weld current(kA)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NaN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NaN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>
                          <a:effectLst/>
                        </a:rPr>
                        <a:t>0.411675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>
                          <a:effectLst/>
                        </a:rPr>
                        <a:t>1.000000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>
                          <a:effectLst/>
                        </a:rPr>
                        <a:t>0.129596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>
                          <a:effectLst/>
                        </a:rPr>
                        <a:t>-0.020933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659034"/>
                  </a:ext>
                </a:extLst>
              </a:tr>
              <a:tr h="58696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>
                          <a:effectLst/>
                        </a:rPr>
                        <a:t>weld Voltage(v)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NaN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NaN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>
                          <a:effectLst/>
                        </a:rPr>
                        <a:t>0.133876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>
                          <a:effectLst/>
                        </a:rPr>
                        <a:t>0.129596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>
                          <a:effectLst/>
                        </a:rPr>
                        <a:t>1.000000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>
                          <a:effectLst/>
                        </a:rPr>
                        <a:t>0.010169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8644910"/>
                  </a:ext>
                </a:extLst>
              </a:tr>
              <a:tr h="58696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>
                          <a:effectLst/>
                        </a:rPr>
                        <a:t>weld time(ms)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dirty="0" err="1">
                          <a:effectLst/>
                        </a:rPr>
                        <a:t>NaN</a:t>
                      </a:r>
                      <a:endParaRPr lang="en-US" sz="1700" dirty="0">
                        <a:effectLst/>
                      </a:endParaRP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NaN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>
                          <a:effectLst/>
                        </a:rPr>
                        <a:t>-0.005557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>
                          <a:effectLst/>
                        </a:rPr>
                        <a:t>-0.020933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>
                          <a:effectLst/>
                        </a:rPr>
                        <a:t>0.010169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dirty="0">
                          <a:effectLst/>
                        </a:rPr>
                        <a:t>1.000000</a:t>
                      </a:r>
                    </a:p>
                  </a:txBody>
                  <a:tcPr marL="88803" marR="88803" marT="44401" marB="44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95874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7921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85F5D95-BB7A-4C20-83F0-84EA0EEB0A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440" y="802106"/>
            <a:ext cx="9109768" cy="162446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9A18F53-F575-40E7-9461-2AE50B9CF1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019" y="2426576"/>
            <a:ext cx="4926984" cy="335238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46E71A4-773D-4DEF-BF2D-7828E3679F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999" y="2426575"/>
            <a:ext cx="5015873" cy="33523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920351-B7A3-428C-9D16-FD9DB70B74A1}"/>
              </a:ext>
            </a:extLst>
          </p:cNvPr>
          <p:cNvSpPr txBox="1"/>
          <p:nvPr/>
        </p:nvSpPr>
        <p:spPr>
          <a:xfrm>
            <a:off x="1740568" y="117319"/>
            <a:ext cx="87108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/>
              <a:t>4. </a:t>
            </a:r>
            <a:r>
              <a:rPr lang="ko-KR" altLang="en-US" sz="3600" dirty="0"/>
              <a:t>정규화 된 데이터의 히스토그램</a:t>
            </a:r>
          </a:p>
        </p:txBody>
      </p:sp>
    </p:spTree>
    <p:extLst>
      <p:ext uri="{BB962C8B-B14F-4D97-AF65-F5344CB8AC3E}">
        <p14:creationId xmlns:p14="http://schemas.microsoft.com/office/powerpoint/2010/main" val="4074470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82AA2B1-CA89-4F2A-8F37-BA16A0104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84" y="262818"/>
            <a:ext cx="3851852" cy="262084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EE5E549-C21C-4360-975D-454906FD4C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0377" y="262818"/>
            <a:ext cx="3851852" cy="262084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5845BC5-DF32-4997-86B3-5611A469F1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732" y="262818"/>
            <a:ext cx="3920840" cy="266778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F9FFD65-54DB-4FAE-86E9-6965B2B548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128" y="3332748"/>
            <a:ext cx="3850102" cy="266778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A158762-1F15-4A72-8A77-AF0C9EABEC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31" y="3332748"/>
            <a:ext cx="3850105" cy="266779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08B9ECD-1AA8-46B4-BB10-54DE8AA1B05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8466" y="3332748"/>
            <a:ext cx="3850105" cy="266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698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D8CFC4D6-C47D-4191-8E76-E9D2905D04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056" y="1172732"/>
            <a:ext cx="4748706" cy="4512535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D2355AA9-456D-42EC-8967-8B328C47E6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8332" y="1172732"/>
            <a:ext cx="6382075" cy="14493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779EBB-4804-415B-B5D4-7CA1EF17AA53}"/>
              </a:ext>
            </a:extLst>
          </p:cNvPr>
          <p:cNvSpPr txBox="1"/>
          <p:nvPr/>
        </p:nvSpPr>
        <p:spPr>
          <a:xfrm>
            <a:off x="1740568" y="117319"/>
            <a:ext cx="87108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/>
              <a:t>5. </a:t>
            </a:r>
            <a:r>
              <a:rPr lang="en-US" altLang="ko-KR" sz="3600" dirty="0" err="1"/>
              <a:t>AutoEncoder</a:t>
            </a:r>
            <a:r>
              <a:rPr lang="en-US" altLang="ko-KR" sz="3600" dirty="0"/>
              <a:t> </a:t>
            </a:r>
            <a:r>
              <a:rPr lang="ko-KR" altLang="en-US" sz="3600" dirty="0"/>
              <a:t>함수 작성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9CABC1-141B-4C98-9B42-E9A858320227}"/>
              </a:ext>
            </a:extLst>
          </p:cNvPr>
          <p:cNvSpPr txBox="1"/>
          <p:nvPr/>
        </p:nvSpPr>
        <p:spPr>
          <a:xfrm>
            <a:off x="5528332" y="2782668"/>
            <a:ext cx="34169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8470</a:t>
            </a:r>
            <a:r>
              <a:rPr lang="ko-KR" altLang="en-US" dirty="0"/>
              <a:t>개의 데이터는 훈련세트</a:t>
            </a:r>
            <a:endParaRPr lang="en-US" altLang="ko-KR" dirty="0"/>
          </a:p>
          <a:p>
            <a:r>
              <a:rPr lang="en-US" altLang="ko-KR" dirty="0"/>
              <a:t>3469</a:t>
            </a:r>
            <a:r>
              <a:rPr lang="ko-KR" altLang="en-US" dirty="0"/>
              <a:t>개의 데이터는 </a:t>
            </a:r>
            <a:r>
              <a:rPr lang="ko-KR" altLang="en-US" dirty="0" err="1"/>
              <a:t>데스트</a:t>
            </a:r>
            <a:r>
              <a:rPr lang="ko-KR" altLang="en-US" dirty="0"/>
              <a:t> 세트</a:t>
            </a:r>
          </a:p>
        </p:txBody>
      </p:sp>
    </p:spTree>
    <p:extLst>
      <p:ext uri="{BB962C8B-B14F-4D97-AF65-F5344CB8AC3E}">
        <p14:creationId xmlns:p14="http://schemas.microsoft.com/office/powerpoint/2010/main" val="3143710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12C4E26-1E34-4262-B829-9F5ABF5B34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542" y="208848"/>
            <a:ext cx="4503810" cy="23700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84D6CF9-E146-4B92-A1C2-76A1215FE6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542" y="2815489"/>
            <a:ext cx="5052498" cy="32921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D6A7B1A-4B44-47E2-98AD-944C1EDC5A3C}"/>
              </a:ext>
            </a:extLst>
          </p:cNvPr>
          <p:cNvSpPr txBox="1"/>
          <p:nvPr/>
        </p:nvSpPr>
        <p:spPr>
          <a:xfrm>
            <a:off x="6279565" y="208848"/>
            <a:ext cx="5293893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파라미터는 매개변수 </a:t>
            </a:r>
            <a:r>
              <a:rPr lang="ko-KR" altLang="en-US" dirty="0" err="1"/>
              <a:t>로써</a:t>
            </a:r>
            <a:r>
              <a:rPr lang="ko-KR" altLang="en-US" dirty="0"/>
              <a:t> 모델 내부에서 결정되는 변수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본 훈련에서 사용하는 </a:t>
            </a:r>
            <a:r>
              <a:rPr lang="ko-KR" altLang="en-US" b="1" dirty="0" err="1"/>
              <a:t>하이퍼</a:t>
            </a:r>
            <a:r>
              <a:rPr lang="ko-KR" altLang="en-US" b="1" dirty="0"/>
              <a:t> 파라미터는 </a:t>
            </a:r>
            <a:r>
              <a:rPr lang="ko-KR" altLang="en-US" dirty="0"/>
              <a:t>모델링을 </a:t>
            </a:r>
            <a:r>
              <a:rPr lang="ko-KR" altLang="en-US" dirty="0" err="1"/>
              <a:t>할때</a:t>
            </a:r>
            <a:r>
              <a:rPr lang="ko-KR" altLang="en-US" dirty="0"/>
              <a:t> 사용자가 직접 세팅해주는 값으로써</a:t>
            </a:r>
            <a:r>
              <a:rPr lang="en-US" altLang="ko-KR" dirty="0"/>
              <a:t>, </a:t>
            </a:r>
            <a:r>
              <a:rPr lang="ko-KR" altLang="en-US" dirty="0"/>
              <a:t>정해진 최적의 </a:t>
            </a:r>
            <a:r>
              <a:rPr lang="ko-KR" altLang="en-US" dirty="0" err="1"/>
              <a:t>값이라는게</a:t>
            </a:r>
            <a:r>
              <a:rPr lang="ko-KR" altLang="en-US" dirty="0"/>
              <a:t> 없기 때문에 임의로 지정된 수를 사용함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Epoch </a:t>
            </a:r>
            <a:r>
              <a:rPr lang="ko-KR" altLang="en-US" dirty="0"/>
              <a:t>학습은 횟수의 횟수를 의미하며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이와 같은 관계를 가짐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3074" name="Picture 2" descr="https://blog.kakaocdn.net/dn/nCJ6J/btqEKREai4u/rxMnC8dLCSgkP3FWEt00C0/img.png">
            <a:extLst>
              <a:ext uri="{FF2B5EF4-FFF2-40B4-BE49-F238E27FC236}">
                <a16:creationId xmlns:a16="http://schemas.microsoft.com/office/drawing/2014/main" id="{DFA43402-1D45-41AB-9B47-D8F0FE5FEE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7790" y="2703194"/>
            <a:ext cx="4296134" cy="3054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047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E965A6A-3BF4-41EE-ACBE-CB5F2155C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159" y="294244"/>
            <a:ext cx="8720436" cy="35537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65EAF2C-6A90-4993-9C17-8AD70BF8D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883" y="1084046"/>
            <a:ext cx="2371725" cy="40862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F88392F-D275-493E-A18B-9F26610D58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1652" y="1084046"/>
            <a:ext cx="2457450" cy="4238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312FB02-F7A5-4B99-B027-1E4D4A8774A7}"/>
              </a:ext>
            </a:extLst>
          </p:cNvPr>
          <p:cNvSpPr txBox="1"/>
          <p:nvPr/>
        </p:nvSpPr>
        <p:spPr>
          <a:xfrm>
            <a:off x="6703428" y="1084046"/>
            <a:ext cx="4847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100</a:t>
            </a:r>
            <a:r>
              <a:rPr lang="ko-KR" altLang="en-US" dirty="0"/>
              <a:t>번의 시행결과</a:t>
            </a:r>
            <a:r>
              <a:rPr lang="en-US" altLang="ko-KR" dirty="0"/>
              <a:t>, Less: 0.352784</a:t>
            </a:r>
            <a:r>
              <a:rPr lang="ko-KR" altLang="en-US" dirty="0"/>
              <a:t>에 수렴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 이는 </a:t>
            </a:r>
            <a:r>
              <a:rPr lang="en-US" altLang="ko-KR" dirty="0" err="1"/>
              <a:t>AutoEncoder</a:t>
            </a:r>
            <a:r>
              <a:rPr lang="ko-KR" altLang="en-US" dirty="0"/>
              <a:t>이 측정해낸 불량률의 정도</a:t>
            </a:r>
          </a:p>
        </p:txBody>
      </p:sp>
    </p:spTree>
    <p:extLst>
      <p:ext uri="{BB962C8B-B14F-4D97-AF65-F5344CB8AC3E}">
        <p14:creationId xmlns:p14="http://schemas.microsoft.com/office/powerpoint/2010/main" val="2297020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1DA0D2B-520A-471C-ABE4-0EA8D92D8C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678" y="1455034"/>
            <a:ext cx="10400643" cy="3947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180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0D965F7-52ED-4B4D-AEA6-1BFD5FE7F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595" y="960222"/>
            <a:ext cx="5667904" cy="354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086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57438B-58D6-46C2-98B9-F9D272BF9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결과해석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64F6B3-E004-4A8B-9140-C3CD33DD73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200" dirty="0"/>
              <a:t>모든 데이터가 개별로 목표치가 없어 정량적 평가가 힘들고</a:t>
            </a:r>
            <a:r>
              <a:rPr lang="en-US" altLang="ko-KR" sz="2200" dirty="0"/>
              <a:t>, </a:t>
            </a:r>
            <a:r>
              <a:rPr lang="ko-KR" altLang="en-US" sz="2200" dirty="0"/>
              <a:t>일별 불량품 개수를 비교한 정성적 평가만 가능</a:t>
            </a:r>
          </a:p>
          <a:p>
            <a:r>
              <a:rPr lang="ko-KR" altLang="en-US" sz="2200" dirty="0"/>
              <a:t>테스트 데이터에서 </a:t>
            </a:r>
            <a:r>
              <a:rPr lang="en-US" altLang="ko-KR" sz="2200" dirty="0"/>
              <a:t>3,469</a:t>
            </a:r>
            <a:r>
              <a:rPr lang="ko-KR" altLang="en-US" sz="2200" dirty="0"/>
              <a:t>개의 </a:t>
            </a:r>
            <a:r>
              <a:rPr lang="ko-KR" altLang="en-US" sz="2200" dirty="0" err="1"/>
              <a:t>제품중</a:t>
            </a:r>
            <a:r>
              <a:rPr lang="ko-KR" altLang="en-US" sz="2200" dirty="0"/>
              <a:t> </a:t>
            </a:r>
            <a:r>
              <a:rPr lang="en-US" altLang="ko-KR" sz="2200" dirty="0"/>
              <a:t>39</a:t>
            </a:r>
            <a:r>
              <a:rPr lang="ko-KR" altLang="en-US" sz="2200" dirty="0"/>
              <a:t>개의 제품이 불량이고</a:t>
            </a:r>
            <a:r>
              <a:rPr lang="en-US" altLang="ko-KR" sz="2200" dirty="0"/>
              <a:t>, </a:t>
            </a:r>
            <a:r>
              <a:rPr lang="ko-KR" altLang="en-US" sz="2200" dirty="0" err="1"/>
              <a:t>오토인코더는</a:t>
            </a:r>
            <a:r>
              <a:rPr lang="ko-KR" altLang="en-US" sz="2200" dirty="0"/>
              <a:t> </a:t>
            </a:r>
            <a:r>
              <a:rPr lang="en-US" altLang="ko-KR" sz="2200" dirty="0"/>
              <a:t>35</a:t>
            </a:r>
            <a:r>
              <a:rPr lang="ko-KR" altLang="en-US" sz="2200" dirty="0"/>
              <a:t>개의 제품이 불량품이라 판별 </a:t>
            </a:r>
            <a:r>
              <a:rPr lang="en-US" altLang="ko-KR" sz="2200" dirty="0"/>
              <a:t>– </a:t>
            </a:r>
            <a:r>
              <a:rPr lang="ko-KR" altLang="en-US" sz="2200" dirty="0"/>
              <a:t>정확한 모델 성능은 측정 불가능</a:t>
            </a:r>
          </a:p>
          <a:p>
            <a:r>
              <a:rPr lang="ko-KR" altLang="en-US" sz="2200" dirty="0"/>
              <a:t>데이터 특성에서 현재 데이터 같은 경우 </a:t>
            </a:r>
            <a:r>
              <a:rPr lang="ko-KR" altLang="en-US" sz="2200" dirty="0" err="1"/>
              <a:t>딥러닝을</a:t>
            </a:r>
            <a:r>
              <a:rPr lang="ko-KR" altLang="en-US" sz="2200" dirty="0"/>
              <a:t> 적용하기에 많이 부족</a:t>
            </a:r>
          </a:p>
          <a:p>
            <a:r>
              <a:rPr lang="ko-KR" altLang="en-US" sz="2200" dirty="0" err="1"/>
              <a:t>딥러닝</a:t>
            </a:r>
            <a:r>
              <a:rPr lang="en-US" altLang="ko-KR" sz="2200" dirty="0"/>
              <a:t>, </a:t>
            </a:r>
            <a:r>
              <a:rPr lang="ko-KR" altLang="en-US" sz="2200" dirty="0"/>
              <a:t>기계 학습의 분석적 이점들을 살리기 위해 조금 더 많은 데이터 특성의 확보가 필요</a:t>
            </a:r>
          </a:p>
        </p:txBody>
      </p:sp>
    </p:spTree>
    <p:extLst>
      <p:ext uri="{BB962C8B-B14F-4D97-AF65-F5344CB8AC3E}">
        <p14:creationId xmlns:p14="http://schemas.microsoft.com/office/powerpoint/2010/main" val="382189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26636C-63FB-404F-8253-09F5324AD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동영상</a:t>
            </a:r>
          </a:p>
        </p:txBody>
      </p:sp>
      <p:pic>
        <p:nvPicPr>
          <p:cNvPr id="4" name="KakaoTalk_20211211_154047811">
            <a:hlinkClick r:id="" action="ppaction://media"/>
            <a:extLst>
              <a:ext uri="{FF2B5EF4-FFF2-40B4-BE49-F238E27FC236}">
                <a16:creationId xmlns:a16="http://schemas.microsoft.com/office/drawing/2014/main" id="{BFB47AAC-C369-4B41-BF8D-FEDA38B8419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3613" y="1825625"/>
            <a:ext cx="7723187" cy="4351338"/>
          </a:xfrm>
        </p:spPr>
      </p:pic>
    </p:spTree>
    <p:extLst>
      <p:ext uri="{BB962C8B-B14F-4D97-AF65-F5344CB8AC3E}">
        <p14:creationId xmlns:p14="http://schemas.microsoft.com/office/powerpoint/2010/main" val="416743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97793F-A5C0-4A77-9C83-CA7A1614D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분석배경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E555BE-1448-49DC-9E46-45FCBA284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4385" y="1861697"/>
            <a:ext cx="6001591" cy="4657784"/>
          </a:xfrm>
        </p:spPr>
        <p:txBody>
          <a:bodyPr>
            <a:normAutofit lnSpcReduction="10000"/>
          </a:bodyPr>
          <a:lstStyle/>
          <a:p>
            <a:pPr marL="0" indent="0" fontAlgn="base">
              <a:buNone/>
            </a:pPr>
            <a:r>
              <a:rPr lang="en-US" altLang="ko-KR" dirty="0" smtClean="0"/>
              <a:t>Spot </a:t>
            </a:r>
            <a:r>
              <a:rPr lang="ko-KR" altLang="en-US" dirty="0" smtClean="0"/>
              <a:t>용접</a:t>
            </a:r>
            <a:endParaRPr lang="en-US" altLang="ko-KR" dirty="0" smtClean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 smtClean="0"/>
              <a:t>2</a:t>
            </a:r>
            <a:r>
              <a:rPr lang="ko-KR" altLang="en-US" dirty="0"/>
              <a:t>개의 얇은 금속판을 겹쳐 붙이는 것으로 용접기에 전원을 공급하여 </a:t>
            </a:r>
            <a:r>
              <a:rPr lang="en-US" altLang="ko-KR" dirty="0"/>
              <a:t>SPOT</a:t>
            </a:r>
            <a:r>
              <a:rPr lang="ko-KR" altLang="en-US" dirty="0"/>
              <a:t>용접에 적합한 파워로 변환 이를 가압장치</a:t>
            </a:r>
            <a:r>
              <a:rPr lang="en-US" altLang="ko-KR" dirty="0"/>
              <a:t>(</a:t>
            </a:r>
            <a:r>
              <a:rPr lang="ko-KR" altLang="en-US" dirty="0"/>
              <a:t>팁</a:t>
            </a:r>
            <a:r>
              <a:rPr lang="en-US" altLang="ko-KR" dirty="0"/>
              <a:t>)</a:t>
            </a:r>
            <a:r>
              <a:rPr lang="ko-KR" altLang="en-US" dirty="0"/>
              <a:t>에 인가 시켜 용접물에 열과 압력을 가해 용접하는 방식</a:t>
            </a:r>
          </a:p>
          <a:p>
            <a:pPr fontAlgn="base"/>
            <a:r>
              <a:rPr lang="ko-KR" altLang="en-US" dirty="0" smtClean="0"/>
              <a:t>눈으로 </a:t>
            </a:r>
            <a:r>
              <a:rPr lang="ko-KR" altLang="en-US" dirty="0"/>
              <a:t>직접 보고 용접부위에 정확히 </a:t>
            </a:r>
            <a:r>
              <a:rPr lang="ko-KR" altLang="en-US" dirty="0" err="1"/>
              <a:t>점용접</a:t>
            </a:r>
            <a:r>
              <a:rPr lang="ko-KR" altLang="en-US" dirty="0"/>
              <a:t> 하므로 표면을 매우 깨끗하게 용접 할 수 있음</a:t>
            </a:r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7A4F90A-05C8-4BF3-B78D-AEEBDA7BE4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61697"/>
            <a:ext cx="4659199" cy="3290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397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B72622-F494-47AB-9F80-2337B972C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용접과정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518C0C-63D0-4F0B-80D9-A17F2A20D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ko-KR" altLang="en-US" dirty="0"/>
              <a:t>타이머 전원을 켜고</a:t>
            </a:r>
            <a:r>
              <a:rPr lang="en-US" altLang="ko-KR" dirty="0"/>
              <a:t>, </a:t>
            </a:r>
            <a:r>
              <a:rPr lang="ko-KR" altLang="en-US" dirty="0"/>
              <a:t>급수 및 에어밸브 개방</a:t>
            </a:r>
          </a:p>
          <a:p>
            <a:pPr fontAlgn="base"/>
            <a:r>
              <a:rPr lang="ko-KR" altLang="en-US" dirty="0"/>
              <a:t>용접 전원 스위치를 켠 후</a:t>
            </a:r>
            <a:r>
              <a:rPr lang="en-US" altLang="ko-KR" dirty="0"/>
              <a:t>, </a:t>
            </a:r>
            <a:r>
              <a:rPr lang="ko-KR" altLang="en-US" dirty="0"/>
              <a:t>건 스위치를 누르면서 동작 확인</a:t>
            </a:r>
          </a:p>
          <a:p>
            <a:pPr fontAlgn="base"/>
            <a:r>
              <a:rPr lang="ko-KR" altLang="en-US" dirty="0"/>
              <a:t>초기 </a:t>
            </a:r>
            <a:r>
              <a:rPr lang="en-US" altLang="ko-KR" dirty="0"/>
              <a:t>Nugget </a:t>
            </a:r>
            <a:r>
              <a:rPr lang="ko-KR" altLang="en-US" dirty="0"/>
              <a:t>시험을 통해 설비 조정</a:t>
            </a:r>
          </a:p>
          <a:p>
            <a:pPr fontAlgn="base"/>
            <a:r>
              <a:rPr lang="ko-KR" altLang="en-US" dirty="0" smtClean="0"/>
              <a:t>연속하여 </a:t>
            </a:r>
            <a:r>
              <a:rPr lang="ko-KR" altLang="en-US" dirty="0"/>
              <a:t>작업</a:t>
            </a:r>
          </a:p>
          <a:p>
            <a:pPr marL="0" indent="0">
              <a:buNone/>
            </a:pPr>
            <a:endParaRPr lang="en-US" altLang="ko-KR" dirty="0"/>
          </a:p>
        </p:txBody>
      </p:sp>
      <p:graphicFrame>
        <p:nvGraphicFramePr>
          <p:cNvPr id="4" name="다이어그램 3">
            <a:extLst>
              <a:ext uri="{FF2B5EF4-FFF2-40B4-BE49-F238E27FC236}">
                <a16:creationId xmlns:a16="http://schemas.microsoft.com/office/drawing/2014/main" id="{C3C33ED8-EC1D-4915-9D77-EF0BBCC7DBF0}"/>
              </a:ext>
            </a:extLst>
          </p:cNvPr>
          <p:cNvGraphicFramePr/>
          <p:nvPr>
            <p:extLst/>
          </p:nvPr>
        </p:nvGraphicFramePr>
        <p:xfrm>
          <a:off x="791591" y="4572002"/>
          <a:ext cx="10608815" cy="13794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52300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97793F-A5C0-4A77-9C83-CA7A1614D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공정 개요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523373" y="1584660"/>
            <a:ext cx="11145253" cy="48318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en-US" sz="2400" dirty="0" err="1" smtClean="0"/>
              <a:t>저항용접</a:t>
            </a:r>
            <a:r>
              <a:rPr lang="ko-KR" altLang="en-US" sz="2400" dirty="0" smtClean="0"/>
              <a:t> </a:t>
            </a:r>
            <a:r>
              <a:rPr lang="ko-KR" altLang="en-US" sz="2400" dirty="0"/>
              <a:t>발열량</a:t>
            </a:r>
            <a:r>
              <a:rPr lang="ko-KR" altLang="en-US" sz="2400" dirty="0" smtClean="0"/>
              <a:t/>
            </a:r>
            <a:br>
              <a:rPr lang="ko-KR" altLang="en-US" sz="2400" dirty="0" smtClean="0"/>
            </a:br>
            <a:r>
              <a:rPr lang="en-US" altLang="ko-KR" sz="2400" dirty="0"/>
              <a:t>Q=0.24I2RT (I:</a:t>
            </a:r>
            <a:r>
              <a:rPr lang="ko-KR" altLang="en-US" sz="2400" dirty="0"/>
              <a:t>전류</a:t>
            </a:r>
            <a:r>
              <a:rPr lang="en-US" altLang="ko-KR" sz="2400" dirty="0"/>
              <a:t>, R:</a:t>
            </a:r>
            <a:r>
              <a:rPr lang="ko-KR" altLang="en-US" sz="2400" dirty="0"/>
              <a:t>판의 저항</a:t>
            </a:r>
            <a:r>
              <a:rPr lang="en-US" altLang="ko-KR" sz="2400" dirty="0"/>
              <a:t>, T:</a:t>
            </a:r>
            <a:r>
              <a:rPr lang="ko-KR" altLang="en-US" sz="2400" dirty="0"/>
              <a:t>통전 시간</a:t>
            </a:r>
            <a:r>
              <a:rPr lang="en-US" altLang="ko-KR" sz="2400" dirty="0" smtClean="0"/>
              <a:t>)</a:t>
            </a:r>
          </a:p>
          <a:p>
            <a:pPr marL="0" indent="0">
              <a:buNone/>
            </a:pPr>
            <a:r>
              <a:rPr lang="ko-KR" altLang="en-US" sz="2400" dirty="0" smtClean="0"/>
              <a:t/>
            </a:r>
            <a:br>
              <a:rPr lang="ko-KR" altLang="en-US" sz="2400" dirty="0" smtClean="0"/>
            </a:br>
            <a:r>
              <a:rPr lang="en-US" altLang="ko-KR" sz="2400" dirty="0"/>
              <a:t>Spot </a:t>
            </a:r>
            <a:r>
              <a:rPr lang="ko-KR" altLang="en-US" sz="2400" dirty="0" smtClean="0"/>
              <a:t>용접의 </a:t>
            </a:r>
            <a:r>
              <a:rPr lang="en-US" altLang="ko-KR" sz="2400" dirty="0"/>
              <a:t>4</a:t>
            </a:r>
            <a:r>
              <a:rPr lang="ko-KR" altLang="en-US" sz="2400" dirty="0"/>
              <a:t>대 </a:t>
            </a:r>
            <a:r>
              <a:rPr lang="ko-KR" altLang="en-US" sz="2400" dirty="0" smtClean="0"/>
              <a:t>요소</a:t>
            </a:r>
            <a:endParaRPr lang="en-US" altLang="ko-KR" sz="2400" dirty="0" smtClean="0"/>
          </a:p>
          <a:p>
            <a:pPr marL="0" indent="0">
              <a:buNone/>
            </a:pPr>
            <a:r>
              <a:rPr lang="ko-KR" altLang="en-US" sz="2400" dirty="0" smtClean="0"/>
              <a:t/>
            </a:r>
            <a:br>
              <a:rPr lang="ko-KR" altLang="en-US" sz="2400" dirty="0" smtClean="0"/>
            </a:br>
            <a:r>
              <a:rPr lang="en-US" altLang="ko-KR" sz="2400" dirty="0" smtClean="0"/>
              <a:t>- </a:t>
            </a:r>
            <a:r>
              <a:rPr lang="ko-KR" altLang="en-US" sz="2400" dirty="0" smtClean="0"/>
              <a:t>용접 </a:t>
            </a:r>
            <a:r>
              <a:rPr lang="ko-KR" altLang="en-US" sz="2400" dirty="0"/>
              <a:t>전류</a:t>
            </a:r>
            <a:r>
              <a:rPr lang="en-US" altLang="ko-KR" sz="2400" dirty="0"/>
              <a:t>, </a:t>
            </a:r>
            <a:r>
              <a:rPr lang="ko-KR" altLang="en-US" sz="2400" dirty="0"/>
              <a:t>통전 시간</a:t>
            </a:r>
            <a:r>
              <a:rPr lang="en-US" altLang="ko-KR" sz="2400" dirty="0"/>
              <a:t>, </a:t>
            </a:r>
            <a:r>
              <a:rPr lang="ko-KR" altLang="en-US" sz="2400" dirty="0"/>
              <a:t>이 압력</a:t>
            </a:r>
            <a:r>
              <a:rPr lang="en-US" altLang="ko-KR" sz="2400" dirty="0"/>
              <a:t>, </a:t>
            </a:r>
            <a:r>
              <a:rPr lang="ko-KR" altLang="en-US" sz="2400" dirty="0"/>
              <a:t>전극</a:t>
            </a:r>
            <a:r>
              <a:rPr lang="ko-KR" altLang="en-US" sz="2400" dirty="0" smtClean="0"/>
              <a:t/>
            </a:r>
            <a:br>
              <a:rPr lang="ko-KR" altLang="en-US" sz="2400" dirty="0" smtClean="0"/>
            </a:br>
            <a:r>
              <a:rPr lang="en-US" altLang="ko-KR" sz="2400" dirty="0" smtClean="0"/>
              <a:t>- </a:t>
            </a:r>
            <a:r>
              <a:rPr lang="ko-KR" altLang="en-US" sz="2400" dirty="0" smtClean="0"/>
              <a:t>발열량</a:t>
            </a:r>
            <a:r>
              <a:rPr lang="en-US" altLang="ko-KR" sz="2400" dirty="0"/>
              <a:t>, </a:t>
            </a:r>
            <a:r>
              <a:rPr lang="ko-KR" altLang="en-US" sz="2400" dirty="0" err="1"/>
              <a:t>전류값</a:t>
            </a:r>
            <a:r>
              <a:rPr lang="en-US" altLang="ko-KR" sz="2400" dirty="0"/>
              <a:t>, </a:t>
            </a:r>
            <a:r>
              <a:rPr lang="ko-KR" altLang="en-US" sz="2400" dirty="0" err="1"/>
              <a:t>판도께</a:t>
            </a:r>
            <a:r>
              <a:rPr lang="ko-KR" altLang="en-US" sz="2400" dirty="0"/>
              <a:t> 등이 주요 변수</a:t>
            </a:r>
            <a:r>
              <a:rPr lang="ko-KR" altLang="en-US" sz="2400" dirty="0" smtClean="0"/>
              <a:t/>
            </a:r>
            <a:br>
              <a:rPr lang="ko-KR" altLang="en-US" sz="2400" dirty="0" smtClean="0"/>
            </a:br>
            <a:r>
              <a:rPr lang="en-US" altLang="ko-KR" sz="2400" dirty="0" smtClean="0"/>
              <a:t>- </a:t>
            </a:r>
            <a:r>
              <a:rPr lang="ko-KR" altLang="en-US" sz="2400" dirty="0" smtClean="0"/>
              <a:t>통전 </a:t>
            </a:r>
            <a:r>
              <a:rPr lang="ko-KR" altLang="en-US" sz="2400" dirty="0"/>
              <a:t>시간은 </a:t>
            </a:r>
            <a:r>
              <a:rPr lang="ko-KR" altLang="en-US" sz="2400" dirty="0" err="1"/>
              <a:t>너깃의</a:t>
            </a:r>
            <a:r>
              <a:rPr lang="ko-KR" altLang="en-US" sz="2400" dirty="0"/>
              <a:t> 경을 제어하기 위해 발열과 방열의 적절한 균형 필요</a:t>
            </a:r>
            <a:r>
              <a:rPr lang="ko-KR" altLang="en-US" sz="2400" dirty="0" smtClean="0"/>
              <a:t/>
            </a:r>
            <a:br>
              <a:rPr lang="ko-KR" altLang="en-US" sz="2400" dirty="0" smtClean="0"/>
            </a:br>
            <a:r>
              <a:rPr lang="en-US" altLang="ko-KR" sz="2400" dirty="0" smtClean="0"/>
              <a:t>- </a:t>
            </a:r>
            <a:r>
              <a:rPr lang="ko-KR" altLang="en-US" sz="2400" dirty="0" smtClean="0"/>
              <a:t>열전도가 </a:t>
            </a:r>
            <a:r>
              <a:rPr lang="ko-KR" altLang="en-US" sz="2400" dirty="0"/>
              <a:t>좋은 재료는 </a:t>
            </a:r>
            <a:r>
              <a:rPr lang="ko-KR" altLang="en-US" sz="2400" dirty="0" err="1"/>
              <a:t>대전류</a:t>
            </a:r>
            <a:r>
              <a:rPr lang="ko-KR" altLang="en-US" sz="2400" dirty="0"/>
              <a:t> 통전 시간을 짧게 함</a:t>
            </a:r>
            <a:r>
              <a:rPr lang="ko-KR" altLang="en-US" sz="2400" dirty="0" smtClean="0"/>
              <a:t/>
            </a:r>
            <a:br>
              <a:rPr lang="ko-KR" altLang="en-US" sz="2400" dirty="0" smtClean="0"/>
            </a:br>
            <a:r>
              <a:rPr lang="en-US" altLang="ko-KR" sz="2400" dirty="0" smtClean="0"/>
              <a:t>- </a:t>
            </a:r>
            <a:r>
              <a:rPr lang="ko-KR" altLang="en-US" sz="2400" dirty="0" smtClean="0"/>
              <a:t>이 </a:t>
            </a:r>
            <a:r>
              <a:rPr lang="ko-KR" altLang="en-US" sz="2400" dirty="0"/>
              <a:t>압력이 크면 저항이 작아져서 유효 발열량은 떨어지나</a:t>
            </a:r>
            <a:r>
              <a:rPr lang="en-US" altLang="ko-KR" sz="2400" dirty="0"/>
              <a:t>, </a:t>
            </a:r>
            <a:r>
              <a:rPr lang="ko-KR" altLang="en-US" sz="2400" dirty="0"/>
              <a:t>작아지면 </a:t>
            </a:r>
            <a:r>
              <a:rPr lang="ko-KR" altLang="en-US" sz="2400" dirty="0" err="1"/>
              <a:t>접촉저항</a:t>
            </a:r>
            <a:r>
              <a:rPr lang="ko-KR" altLang="en-US" sz="2400" dirty="0"/>
              <a:t> </a:t>
            </a:r>
            <a:r>
              <a:rPr lang="en-US" altLang="ko-KR" sz="2400" dirty="0" smtClean="0"/>
              <a:t>- </a:t>
            </a:r>
            <a:r>
              <a:rPr lang="ko-KR" altLang="en-US" sz="2400" dirty="0" smtClean="0"/>
              <a:t>분포가 </a:t>
            </a:r>
            <a:r>
              <a:rPr lang="ko-KR" altLang="en-US" sz="2400" dirty="0" err="1"/>
              <a:t>불균일하여</a:t>
            </a:r>
            <a:r>
              <a:rPr lang="ko-KR" altLang="en-US" sz="2400" dirty="0"/>
              <a:t> 스파크가 발생하므로 조절 필요</a:t>
            </a:r>
            <a:r>
              <a:rPr lang="ko-KR" altLang="en-US" sz="2400" dirty="0" smtClean="0"/>
              <a:t/>
            </a:r>
            <a:br>
              <a:rPr lang="ko-KR" altLang="en-US" sz="2400" dirty="0" smtClean="0"/>
            </a:br>
            <a:r>
              <a:rPr lang="en-US" altLang="ko-KR" sz="2400" dirty="0" smtClean="0"/>
              <a:t>- </a:t>
            </a:r>
            <a:r>
              <a:rPr lang="ko-KR" altLang="en-US" sz="2400" dirty="0" smtClean="0"/>
              <a:t>전극의 </a:t>
            </a:r>
            <a:r>
              <a:rPr lang="ko-KR" altLang="en-US" sz="2400" dirty="0" err="1"/>
              <a:t>족부</a:t>
            </a:r>
            <a:r>
              <a:rPr lang="ko-KR" altLang="en-US" sz="2400" dirty="0"/>
              <a:t> 면적은 </a:t>
            </a:r>
            <a:r>
              <a:rPr lang="ko-KR" altLang="en-US" sz="2400" dirty="0" err="1"/>
              <a:t>전류밀도와</a:t>
            </a:r>
            <a:r>
              <a:rPr lang="ko-KR" altLang="en-US" sz="2400" dirty="0"/>
              <a:t> 연관되어 용접 품질에 영향을 미치며</a:t>
            </a:r>
            <a:r>
              <a:rPr lang="en-US" altLang="ko-KR" sz="2400" dirty="0"/>
              <a:t>, </a:t>
            </a:r>
            <a:r>
              <a:rPr lang="ko-KR" altLang="en-US" sz="2400" dirty="0"/>
              <a:t>냉각 여부도 용접 품질과 전극 마모율에 영향</a:t>
            </a:r>
          </a:p>
        </p:txBody>
      </p:sp>
    </p:spTree>
    <p:extLst>
      <p:ext uri="{BB962C8B-B14F-4D97-AF65-F5344CB8AC3E}">
        <p14:creationId xmlns:p14="http://schemas.microsoft.com/office/powerpoint/2010/main" val="2290290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7C9B82-5F82-439C-89D7-F8B7ACF22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용접 공정의 문제점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8F2FAB-D29D-46A7-805A-9EA788F2A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ko-KR" altLang="en-US" dirty="0"/>
              <a:t>진동을 감쇠 시키기 어려움</a:t>
            </a:r>
          </a:p>
          <a:p>
            <a:pPr fontAlgn="base"/>
            <a:r>
              <a:rPr lang="ko-KR" altLang="en-US" dirty="0"/>
              <a:t>용접할 때 고열이 발생하므로 변형되기 쉬움</a:t>
            </a:r>
          </a:p>
          <a:p>
            <a:pPr fontAlgn="base"/>
            <a:r>
              <a:rPr lang="ko-KR" altLang="en-US" dirty="0"/>
              <a:t>잔류응력이 발생하면 균일한 재질을 얻기 힘듦</a:t>
            </a:r>
          </a:p>
          <a:p>
            <a:pPr fontAlgn="base"/>
            <a:r>
              <a:rPr lang="ko-KR" altLang="en-US" dirty="0"/>
              <a:t>용접의 최적조건이 맞지 않을 때 결함이 일어나기 쉽고</a:t>
            </a:r>
            <a:r>
              <a:rPr lang="en-US" altLang="ko-KR" dirty="0"/>
              <a:t>, </a:t>
            </a:r>
            <a:r>
              <a:rPr lang="ko-KR" altLang="en-US" dirty="0"/>
              <a:t>이것은 예민한 노치 효과를 나타냄</a:t>
            </a:r>
          </a:p>
          <a:p>
            <a:pPr fontAlgn="base"/>
            <a:r>
              <a:rPr lang="ko-KR" altLang="en-US" dirty="0"/>
              <a:t>용접부에 대한 비 파괴 검사법이 어려움</a:t>
            </a:r>
          </a:p>
          <a:p>
            <a:pPr fontAlgn="base"/>
            <a:r>
              <a:rPr lang="ko-KR" altLang="en-US" dirty="0"/>
              <a:t>응력집중에 대하여 예민하며</a:t>
            </a:r>
            <a:r>
              <a:rPr lang="en-US" altLang="ko-KR" dirty="0"/>
              <a:t>, </a:t>
            </a:r>
            <a:r>
              <a:rPr lang="ko-KR" altLang="en-US" dirty="0"/>
              <a:t>크랙이 발생하면 연속 일체이므로 파괴가 계속 진행되고 전체가 쪼개질 위험이 있음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0263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6CFD3D-F8B6-4381-9170-BA5258ADE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장애 요인과 극복 방안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342DE0-49F7-43AF-A645-8356F5678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altLang="ko-KR" sz="2600" dirty="0"/>
          </a:p>
          <a:p>
            <a:pPr fontAlgn="base"/>
            <a:r>
              <a:rPr lang="ko-KR" altLang="en-US" sz="2600" dirty="0" smtClean="0"/>
              <a:t>판 두께에 따른 용접조건을 경험 및 직관에 의한 조정과 검사 또한 육안에 의존</a:t>
            </a:r>
            <a:endParaRPr lang="en-US" altLang="ko-KR" sz="2600" dirty="0" smtClean="0"/>
          </a:p>
          <a:p>
            <a:pPr fontAlgn="base"/>
            <a:r>
              <a:rPr lang="ko-KR" altLang="en-US" sz="2600" dirty="0" smtClean="0"/>
              <a:t>로봇 기반의 용접 자동화 공정이 아닌 작업자 기반으로 용접 작업이 이루어짐</a:t>
            </a:r>
            <a:endParaRPr lang="en-US" altLang="ko-KR" sz="2600" dirty="0" smtClean="0"/>
          </a:p>
          <a:p>
            <a:pPr marL="0" indent="0" fontAlgn="base">
              <a:buNone/>
            </a:pPr>
            <a:endParaRPr lang="en-US" altLang="ko-KR" sz="2600" dirty="0"/>
          </a:p>
          <a:p>
            <a:pPr fontAlgn="base"/>
            <a:r>
              <a:rPr lang="ko-KR" altLang="en-US" sz="2600" dirty="0" smtClean="0"/>
              <a:t>데이터 </a:t>
            </a:r>
            <a:r>
              <a:rPr lang="ko-KR" altLang="en-US" sz="2600" dirty="0"/>
              <a:t>분석을 통하여 데이터 간 상관관계를 찾고 주요 인지 분석</a:t>
            </a:r>
          </a:p>
          <a:p>
            <a:pPr fontAlgn="base"/>
            <a:r>
              <a:rPr lang="ko-KR" altLang="en-US" sz="2600" dirty="0"/>
              <a:t>다양한 기계학습 알고리즘을 활용한 용접공정 불량 원인 분석</a:t>
            </a:r>
          </a:p>
          <a:p>
            <a:pPr fontAlgn="base"/>
            <a:r>
              <a:rPr lang="ko-KR" altLang="en-US" sz="2600" dirty="0"/>
              <a:t>생산 최적 조건 모델 개발 및 적용</a:t>
            </a:r>
          </a:p>
          <a:p>
            <a:pPr fontAlgn="base"/>
            <a:r>
              <a:rPr lang="ko-KR" altLang="en-US" sz="2600" dirty="0"/>
              <a:t>품질을 현 수준 대비 </a:t>
            </a:r>
            <a:r>
              <a:rPr lang="en-US" altLang="ko-KR" sz="2600" dirty="0"/>
              <a:t>30% </a:t>
            </a:r>
            <a:r>
              <a:rPr lang="ko-KR" altLang="en-US" sz="2600" dirty="0"/>
              <a:t>개선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1765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EBEB64-0DFE-493A-B585-265CA6AE4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분석목표와</a:t>
            </a:r>
            <a:r>
              <a:rPr lang="ko-KR" altLang="en-US" dirty="0" smtClean="0"/>
              <a:t> 기대효과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E5889E-9D6D-4BD0-9F65-51903FBB7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데이터 분석을 통하여 데이터 간 상관관계를 찾고 주요 인자 분석</a:t>
            </a:r>
            <a:endParaRPr lang="en-US" altLang="ko-KR" dirty="0"/>
          </a:p>
          <a:p>
            <a:r>
              <a:rPr lang="ko-KR" altLang="en-US" dirty="0"/>
              <a:t>다양한 기계학습 알고리즘을 활용한 용접공장 불량 원인 분석</a:t>
            </a:r>
            <a:endParaRPr lang="en-US" altLang="ko-KR" dirty="0"/>
          </a:p>
          <a:p>
            <a:r>
              <a:rPr lang="ko-KR" altLang="en-US" dirty="0"/>
              <a:t>생산 최적 조건 모델 개발 및 적용</a:t>
            </a:r>
            <a:endParaRPr lang="en-US" altLang="ko-KR" dirty="0"/>
          </a:p>
          <a:p>
            <a:r>
              <a:rPr lang="ko-KR" altLang="en-US" dirty="0"/>
              <a:t>품질을 현 수준 대비 </a:t>
            </a:r>
            <a:r>
              <a:rPr lang="en-US" altLang="ko-KR" dirty="0"/>
              <a:t>30% </a:t>
            </a:r>
            <a:r>
              <a:rPr lang="ko-KR" altLang="en-US" dirty="0" smtClean="0"/>
              <a:t>개선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용접공장에서 수집되는 다양한 변수들에 따라 양품 및 불량품 예측모델 제공</a:t>
            </a:r>
          </a:p>
          <a:p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7029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1F9464-B905-4428-A83D-B75F5A142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</a:t>
            </a:r>
            <a:r>
              <a:rPr lang="en-US" altLang="ko-KR" dirty="0" smtClean="0"/>
              <a:t>preprocessing (</a:t>
            </a:r>
            <a:r>
              <a:rPr lang="ko-KR" altLang="en-US" dirty="0"/>
              <a:t>데이터 전처리</a:t>
            </a:r>
            <a:r>
              <a:rPr lang="en-US" altLang="ko-KR" dirty="0" smtClean="0"/>
              <a:t>) </a:t>
            </a:r>
            <a:r>
              <a:rPr lang="ko-KR" altLang="en-US" dirty="0" smtClean="0"/>
              <a:t>란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6980D1-F44E-4C89-BBFC-986CE01C1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1884" y="2450487"/>
            <a:ext cx="4796097" cy="3450613"/>
          </a:xfrm>
        </p:spPr>
        <p:txBody>
          <a:bodyPr/>
          <a:lstStyle/>
          <a:p>
            <a:pPr marL="0" indent="0">
              <a:buNone/>
            </a:pPr>
            <a:endParaRPr lang="en-US" altLang="ko-KR" sz="2000" dirty="0"/>
          </a:p>
          <a:p>
            <a:r>
              <a:rPr lang="ko-KR" altLang="en-US" sz="2000" dirty="0" smtClean="0"/>
              <a:t>특정 </a:t>
            </a:r>
            <a:r>
              <a:rPr lang="ko-KR" altLang="en-US" sz="2000" dirty="0"/>
              <a:t>분석에 적합하게 데이터를 가공하는 </a:t>
            </a:r>
            <a:r>
              <a:rPr lang="ko-KR" altLang="en-US" sz="2000" dirty="0" smtClean="0"/>
              <a:t>작업</a:t>
            </a:r>
            <a:endParaRPr lang="en-US" altLang="ko-KR" sz="2000" dirty="0" smtClean="0"/>
          </a:p>
          <a:p>
            <a:endParaRPr lang="en-US" altLang="ko-KR" sz="2000" dirty="0" smtClean="0"/>
          </a:p>
          <a:p>
            <a:r>
              <a:rPr lang="ko-KR" altLang="en-US" sz="2000" dirty="0" smtClean="0"/>
              <a:t>의미 없는 값이 포함되어 있거나 </a:t>
            </a:r>
            <a:r>
              <a:rPr lang="en-US" altLang="ko-KR" sz="2000" dirty="0" smtClean="0"/>
              <a:t>NA</a:t>
            </a:r>
            <a:r>
              <a:rPr lang="ko-KR" altLang="en-US" sz="2000" dirty="0" smtClean="0"/>
              <a:t>값이 존재하거나 수많은 변수는 데이터의 품질을 </a:t>
            </a:r>
            <a:r>
              <a:rPr lang="ko-KR" altLang="en-US" sz="2000" dirty="0" err="1" smtClean="0"/>
              <a:t>떨어트리는걸</a:t>
            </a:r>
            <a:r>
              <a:rPr lang="ko-KR" altLang="en-US" sz="2000" dirty="0" smtClean="0"/>
              <a:t> 방지하기 위한 작업</a:t>
            </a:r>
          </a:p>
          <a:p>
            <a:endParaRPr lang="en-US" altLang="ko-KR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666980E-1F40-47E3-AFDA-FBA6E1B745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876" y="2015732"/>
            <a:ext cx="3885368" cy="388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977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베를린">
  <a:themeElements>
    <a:clrScheme name="베를린">
      <a:dk1>
        <a:sysClr val="windowText" lastClr="000000"/>
      </a:dk1>
      <a:lt1>
        <a:sysClr val="window" lastClr="FFFFFF"/>
      </a:lt1>
      <a:dk2>
        <a:srgbClr val="6A9C41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54D289"/>
      </a:accent5>
      <a:accent6>
        <a:srgbClr val="6AD8CB"/>
      </a:accent6>
      <a:hlink>
        <a:srgbClr val="CAFB50"/>
      </a:hlink>
      <a:folHlink>
        <a:srgbClr val="DEFF8B"/>
      </a:folHlink>
    </a:clrScheme>
    <a:fontScheme name="베를린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베를린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ppt/theme/theme2.xml><?xml version="1.0" encoding="utf-8"?>
<a:theme xmlns:a="http://schemas.openxmlformats.org/drawingml/2006/main" name="베를린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3.xml><?xml version="1.0" encoding="utf-8"?>
<a:theme xmlns:a="http://schemas.openxmlformats.org/drawingml/2006/main" name="2_베를린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ppt/theme/theme4.xml><?xml version="1.0" encoding="utf-8"?>
<a:theme xmlns:a="http://schemas.openxmlformats.org/drawingml/2006/main" name="3_베를린">
  <a:themeElements>
    <a:clrScheme name="Berlin">
      <a:dk1>
        <a:sysClr val="windowText" lastClr="000000"/>
      </a:dk1>
      <a:lt1>
        <a:sysClr val="window" lastClr="FFFFFF"/>
      </a:lt1>
      <a:dk2>
        <a:srgbClr val="8D4585"/>
      </a:dk2>
      <a:lt2>
        <a:srgbClr val="E7E6E6"/>
      </a:lt2>
      <a:accent1>
        <a:srgbClr val="F35AE6"/>
      </a:accent1>
      <a:accent2>
        <a:srgbClr val="FC5283"/>
      </a:accent2>
      <a:accent3>
        <a:srgbClr val="F67C64"/>
      </a:accent3>
      <a:accent4>
        <a:srgbClr val="F89F65"/>
      </a:accent4>
      <a:accent5>
        <a:srgbClr val="55C6BA"/>
      </a:accent5>
      <a:accent6>
        <a:srgbClr val="84A3FD"/>
      </a:accent6>
      <a:hlink>
        <a:srgbClr val="6ED4F6"/>
      </a:hlink>
      <a:folHlink>
        <a:srgbClr val="9FECFC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106000"/>
                <a:satMod val="220000"/>
                <a:lumMod val="140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69000"/>
                <a:hueMod val="88000"/>
                <a:satMod val="16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7D30EEFE-7128-4DE5-8A0D-8D4EF32CB0AF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tf00001054_wac</Template>
  <TotalTime>425</TotalTime>
  <Words>1091</Words>
  <Application>Microsoft Office PowerPoint</Application>
  <PresentationFormat>와이드스크린</PresentationFormat>
  <Paragraphs>314</Paragraphs>
  <Slides>29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5</vt:i4>
      </vt:variant>
      <vt:variant>
        <vt:lpstr>슬라이드 제목</vt:lpstr>
      </vt:variant>
      <vt:variant>
        <vt:i4>29</vt:i4>
      </vt:variant>
    </vt:vector>
  </HeadingPairs>
  <TitlesOfParts>
    <vt:vector size="38" baseType="lpstr">
      <vt:lpstr>굴림</vt:lpstr>
      <vt:lpstr>맑은 고딕</vt:lpstr>
      <vt:lpstr>함초롬바탕</vt:lpstr>
      <vt:lpstr>Arial</vt:lpstr>
      <vt:lpstr>1_베를린</vt:lpstr>
      <vt:lpstr>베를린</vt:lpstr>
      <vt:lpstr>2_베를린</vt:lpstr>
      <vt:lpstr>3_베를린</vt:lpstr>
      <vt:lpstr>Office 테마</vt:lpstr>
      <vt:lpstr> 용접기 데이터를 통한 용접 불량 예측 분석 </vt:lpstr>
      <vt:lpstr>분석배경</vt:lpstr>
      <vt:lpstr>분석배경</vt:lpstr>
      <vt:lpstr>용접과정</vt:lpstr>
      <vt:lpstr>공정 개요</vt:lpstr>
      <vt:lpstr>용접 공정의 문제점</vt:lpstr>
      <vt:lpstr>장애 요인과 극복 방안</vt:lpstr>
      <vt:lpstr>분석목표와 기대효과</vt:lpstr>
      <vt:lpstr>Data preprocessing (데이터 전처리) 란</vt:lpstr>
      <vt:lpstr>AUTOENCODER (오토인코더) 란</vt:lpstr>
      <vt:lpstr>비지도 학습이란</vt:lpstr>
      <vt:lpstr>제조 데이터 소개</vt:lpstr>
      <vt:lpstr>데이터 정의</vt:lpstr>
      <vt:lpstr>데이터 전처리</vt:lpstr>
      <vt:lpstr>용접 데이터 품질 지수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결과해석</vt:lpstr>
      <vt:lpstr>실습 동영상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용접</dc:title>
  <dc:creator>user</dc:creator>
  <cp:lastModifiedBy>user</cp:lastModifiedBy>
  <cp:revision>29</cp:revision>
  <dcterms:created xsi:type="dcterms:W3CDTF">2021-12-11T01:10:26Z</dcterms:created>
  <dcterms:modified xsi:type="dcterms:W3CDTF">2021-12-14T05:25:42Z</dcterms:modified>
</cp:coreProperties>
</file>

<file path=docProps/thumbnail.jpeg>
</file>